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media1.mp3" ContentType="audio/unknown"/>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5 minutes to settle</a:t>
            </a:r>
          </a:p>
          <a:p>
            <a:pPr/>
          </a:p>
          <a:p>
            <a:pPr/>
            <a:r>
              <a:t>House keeping talk</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Walk through the editor interface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Best way to understand is by creating metadata</a:t>
            </a:r>
          </a:p>
          <a:p>
            <a:pPr/>
            <a:r>
              <a:t>Create Tutorial #1 pdf</a:t>
            </a:r>
          </a:p>
          <a:p>
            <a:pPr/>
            <a:r>
              <a:t>10 minutes - make sure everyone is following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Tutorial #2</a:t>
            </a:r>
          </a:p>
          <a:p>
            <a:pPr/>
          </a:p>
          <a:p>
            <a:pPr/>
            <a:r>
              <a:t>20 minutes to create</a:t>
            </a:r>
          </a:p>
          <a:p>
            <a:pPr/>
            <a:r>
              <a:t>10 minutes to compare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there is a ArcGIS version of GeoCat Bridge as well - but not open source</a:t>
            </a:r>
          </a:p>
          <a:p>
            <a:pPr/>
            <a:r>
              <a:t>Create tutorial #2</a:t>
            </a:r>
          </a:p>
          <a:p>
            <a:pPr/>
            <a:r>
              <a:t>10 minutes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15 - 20 minutes depending how on time we are </a:t>
            </a:r>
          </a:p>
          <a:p>
            <a:pPr/>
            <a:r>
              <a:t>Close out break with ICSM video about metadata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lvl1pPr defTabSz="914400">
              <a:lnSpc>
                <a:spcPct val="125000"/>
              </a:lnSpc>
              <a:defRPr sz="2400">
                <a:latin typeface="Avenir Roman"/>
                <a:ea typeface="Avenir Roman"/>
                <a:cs typeface="Avenir Roman"/>
                <a:sym typeface="Avenir Roman"/>
              </a:defRPr>
            </a:lvl1pPr>
          </a:lstStyle>
          <a:p>
            <a:pPr/>
            <a:r>
              <a:t>Insert bubbly music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20 minutes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10 minutes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10 minutes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10 minutes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5 minutes</a:t>
            </a:r>
          </a:p>
          <a:p>
            <a:pPr/>
            <a:r>
              <a:t>Reformat to match sections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remaining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Myself - Brief Bio</a:t>
            </a:r>
          </a:p>
          <a:p>
            <a:pPr/>
            <a:r>
              <a:t>Others - Around the group </a:t>
            </a:r>
          </a:p>
          <a:p>
            <a:pPr/>
            <a:r>
              <a:t>Stories about metadata - or what you want from metadata</a:t>
            </a:r>
          </a:p>
          <a:p>
            <a:pPr/>
            <a:r>
              <a:t>Capture particular questions and desires on post-its</a:t>
            </a:r>
          </a:p>
          <a:p>
            <a:pPr/>
            <a:r>
              <a:t>Close with Liz intro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About</a:t>
            </a:r>
          </a:p>
          <a:p>
            <a:pPr defTabSz="914400">
              <a:lnSpc>
                <a:spcPct val="100000"/>
              </a:lnSpc>
              <a:defRPr sz="1200">
                <a:latin typeface="Calibri"/>
                <a:ea typeface="Calibri"/>
                <a:cs typeface="Calibri"/>
                <a:sym typeface="Calibri"/>
              </a:defRPr>
            </a:pPr>
            <a:r>
              <a:t>Fair</a:t>
            </a:r>
          </a:p>
          <a:p>
            <a:pPr defTabSz="914400">
              <a:lnSpc>
                <a:spcPct val="100000"/>
              </a:lnSpc>
              <a:defRPr sz="1200">
                <a:latin typeface="Calibri"/>
                <a:ea typeface="Calibri"/>
                <a:cs typeface="Calibri"/>
                <a:sym typeface="Calibri"/>
              </a:defRPr>
            </a:pPr>
            <a:r>
              <a:t>Projects and Plans</a:t>
            </a:r>
          </a:p>
          <a:p>
            <a:pPr defTabSz="914400">
              <a:lnSpc>
                <a:spcPct val="100000"/>
              </a:lnSpc>
              <a:defRPr sz="1200">
                <a:latin typeface="Calibri"/>
                <a:ea typeface="Calibri"/>
                <a:cs typeface="Calibri"/>
                <a:sym typeface="Calibri"/>
              </a:defRPr>
            </a:pPr>
            <a:r>
              <a:t>Getting involved - ICSM, Standards NZ, Richards Committee, OGC</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5 minutes</a:t>
            </a:r>
          </a:p>
          <a:p>
            <a:pPr/>
            <a:r>
              <a:t>A brief history of the ISO 19115 metadata standard with a focus on ANZLIC and MDWG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5 minutes</a:t>
            </a:r>
          </a:p>
          <a:p>
            <a:pPr/>
            <a:r>
              <a:t>Deep dive into this version because it is the one that we will be using - ANZMet Lite V2 is built around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5 minutes </a:t>
            </a:r>
          </a:p>
          <a:p>
            <a:pPr/>
            <a:r>
              <a:t>Sort discussion of this standard and what it does different</a:t>
            </a:r>
          </a:p>
          <a:p>
            <a:pPr/>
            <a:r>
              <a:t>Next Version? Work in progress. Other related standards, London Event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5 min</a:t>
            </a:r>
          </a:p>
          <a:p>
            <a:pPr/>
            <a:r>
              <a:t>Base emphasis on earlier comments</a:t>
            </a:r>
          </a:p>
          <a:p>
            <a:pPr/>
            <a:r>
              <a:t>Take questions here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Load a standard geonetwork on my machine for demo of differences </a:t>
            </a:r>
          </a:p>
          <a:p>
            <a:pPr/>
            <a:r>
              <a:t>10 minute tour of GeoNetwork </a:t>
            </a:r>
          </a:p>
          <a:p>
            <a:pPr/>
            <a:r>
              <a:t>10 minutes ANZMet Lite V2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Internal Slides_Whi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Title Text"/>
          <p:cNvSpPr txBox="1"/>
          <p:nvPr>
            <p:ph type="title"/>
          </p:nvPr>
        </p:nvSpPr>
        <p:spPr>
          <a:xfrm>
            <a:off x="1676400" y="730250"/>
            <a:ext cx="21031200" cy="1098550"/>
          </a:xfrm>
          <a:prstGeom prst="rect">
            <a:avLst/>
          </a:prstGeom>
        </p:spPr>
        <p:txBody>
          <a:bodyPr lIns="91439" tIns="91439" rIns="91439" bIns="91439" anchor="ctr"/>
          <a:lstStyle>
            <a:lvl1pPr defTabSz="1828800">
              <a:lnSpc>
                <a:spcPct val="90000"/>
              </a:lnSpc>
              <a:defRPr b="0" spc="0" sz="8800">
                <a:latin typeface="Calibri Light"/>
                <a:ea typeface="Calibri Light"/>
                <a:cs typeface="Calibri Light"/>
                <a:sym typeface="Calibri Light"/>
              </a:defRPr>
            </a:lvl1pPr>
          </a:lstStyle>
          <a:p>
            <a:pPr/>
            <a:r>
              <a:t>Title Text</a:t>
            </a:r>
          </a:p>
        </p:txBody>
      </p:sp>
      <p:sp>
        <p:nvSpPr>
          <p:cNvPr id="150" name="Body Level One…"/>
          <p:cNvSpPr txBox="1"/>
          <p:nvPr>
            <p:ph type="body" idx="1"/>
          </p:nvPr>
        </p:nvSpPr>
        <p:spPr>
          <a:xfrm>
            <a:off x="1676400" y="2004166"/>
            <a:ext cx="21031200" cy="10349763"/>
          </a:xfrm>
          <a:prstGeom prst="rect">
            <a:avLst/>
          </a:prstGeom>
        </p:spPr>
        <p:txBody>
          <a:bodyPr lIns="91439" tIns="91439" rIns="91439" bIns="91439"/>
          <a:lstStyle>
            <a:lvl1pPr marL="457200" indent="-457200" defTabSz="1828800">
              <a:spcBef>
                <a:spcPts val="2000"/>
              </a:spcBef>
              <a:buSzPct val="100000"/>
              <a:buFont typeface="Arial"/>
              <a:defRPr sz="5600">
                <a:latin typeface="Calibri"/>
                <a:ea typeface="Calibri"/>
                <a:cs typeface="Calibri"/>
                <a:sym typeface="Calibri"/>
              </a:defRPr>
            </a:lvl1pPr>
            <a:lvl2pPr marL="990600" indent="-533400" defTabSz="1828800">
              <a:spcBef>
                <a:spcPts val="2000"/>
              </a:spcBef>
              <a:buSzPct val="100000"/>
              <a:buFont typeface="Arial"/>
              <a:defRPr sz="5600">
                <a:latin typeface="Calibri"/>
                <a:ea typeface="Calibri"/>
                <a:cs typeface="Calibri"/>
                <a:sym typeface="Calibri"/>
              </a:defRPr>
            </a:lvl2pPr>
            <a:lvl3pPr marL="1554479" indent="-640079" defTabSz="1828800">
              <a:spcBef>
                <a:spcPts val="2000"/>
              </a:spcBef>
              <a:buSzPct val="100000"/>
              <a:buFont typeface="Arial"/>
              <a:defRPr sz="5600">
                <a:latin typeface="Calibri"/>
                <a:ea typeface="Calibri"/>
                <a:cs typeface="Calibri"/>
                <a:sym typeface="Calibri"/>
              </a:defRPr>
            </a:lvl3pPr>
            <a:lvl4pPr marL="2082800" indent="-711200" defTabSz="1828800">
              <a:spcBef>
                <a:spcPts val="2000"/>
              </a:spcBef>
              <a:buSzPct val="100000"/>
              <a:buFont typeface="Arial"/>
              <a:defRPr sz="5600">
                <a:latin typeface="Calibri"/>
                <a:ea typeface="Calibri"/>
                <a:cs typeface="Calibri"/>
                <a:sym typeface="Calibri"/>
              </a:defRPr>
            </a:lvl4pPr>
            <a:lvl5pPr marL="2540000" indent="-711200" defTabSz="1828800">
              <a:spcBef>
                <a:spcPts val="2000"/>
              </a:spcBef>
              <a:buSzPct val="1000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785600" y="12344400"/>
            <a:ext cx="5689600" cy="736601"/>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pic>
        <p:nvPicPr>
          <p:cNvPr id="158" name="newzealand" descr="newzealand"/>
          <p:cNvPicPr>
            <a:picLocks noChangeAspect="1"/>
          </p:cNvPicPr>
          <p:nvPr/>
        </p:nvPicPr>
        <p:blipFill>
          <a:blip r:embed="rId2">
            <a:extLst/>
          </a:blip>
          <a:stretch>
            <a:fillRect/>
          </a:stretch>
        </p:blipFill>
        <p:spPr>
          <a:xfrm>
            <a:off x="19820466" y="12937066"/>
            <a:ext cx="3886202" cy="520703"/>
          </a:xfrm>
          <a:prstGeom prst="rect">
            <a:avLst/>
          </a:prstGeom>
          <a:ln w="12700">
            <a:miter lim="400000"/>
          </a:ln>
        </p:spPr>
      </p:pic>
      <p:pic>
        <p:nvPicPr>
          <p:cNvPr id="159" name="image2.png" descr="image2.png"/>
          <p:cNvPicPr>
            <a:picLocks noChangeAspect="1"/>
          </p:cNvPicPr>
          <p:nvPr/>
        </p:nvPicPr>
        <p:blipFill>
          <a:blip r:embed="rId3">
            <a:extLst/>
          </a:blip>
          <a:stretch>
            <a:fillRect/>
          </a:stretch>
        </p:blipFill>
        <p:spPr>
          <a:xfrm>
            <a:off x="-4" y="13639800"/>
            <a:ext cx="17183103" cy="177801"/>
          </a:xfrm>
          <a:prstGeom prst="rect">
            <a:avLst/>
          </a:prstGeom>
          <a:ln w="12700">
            <a:miter lim="400000"/>
          </a:ln>
        </p:spPr>
      </p:pic>
      <p:sp>
        <p:nvSpPr>
          <p:cNvPr id="160" name="Title Text"/>
          <p:cNvSpPr txBox="1"/>
          <p:nvPr>
            <p:ph type="title"/>
          </p:nvPr>
        </p:nvSpPr>
        <p:spPr>
          <a:xfrm>
            <a:off x="1248834" y="122767"/>
            <a:ext cx="14812434" cy="3077633"/>
          </a:xfrm>
          <a:prstGeom prst="rect">
            <a:avLst/>
          </a:prstGeom>
        </p:spPr>
        <p:txBody>
          <a:bodyPr lIns="121919" tIns="121919" rIns="121919" bIns="121919" anchor="ctr">
            <a:noAutofit/>
          </a:bodyPr>
          <a:lstStyle>
            <a:lvl1pPr defTabSz="2438400">
              <a:lnSpc>
                <a:spcPct val="100000"/>
              </a:lnSpc>
              <a:defRPr spc="0" sz="6400">
                <a:solidFill>
                  <a:srgbClr val="3C8C93"/>
                </a:solidFill>
                <a:latin typeface="Verdana"/>
                <a:ea typeface="Verdana"/>
                <a:cs typeface="Verdana"/>
                <a:sym typeface="Verdana"/>
              </a:defRPr>
            </a:lvl1pPr>
          </a:lstStyle>
          <a:p>
            <a:pPr/>
            <a:r>
              <a:t>Title Text</a:t>
            </a:r>
          </a:p>
        </p:txBody>
      </p:sp>
      <p:sp>
        <p:nvSpPr>
          <p:cNvPr id="161" name="Slide Number"/>
          <p:cNvSpPr txBox="1"/>
          <p:nvPr>
            <p:ph type="sldNum" sz="quarter" idx="2"/>
          </p:nvPr>
        </p:nvSpPr>
        <p:spPr>
          <a:xfrm>
            <a:off x="17475200" y="12343130"/>
            <a:ext cx="5689601" cy="739141"/>
          </a:xfrm>
          <a:prstGeom prst="rect">
            <a:avLst/>
          </a:prstGeom>
        </p:spPr>
        <p:txBody>
          <a:bodyPr wrap="square" lIns="121919" tIns="121919" rIns="121919" bIns="121919" anchor="ctr"/>
          <a:lstStyle>
            <a:lvl1pPr algn="r" defTabSz="2438400">
              <a:defRPr sz="3200">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koordinates.com" TargetMode="External"/><Relationship Id="rId4" Type="http://schemas.openxmlformats.org/officeDocument/2006/relationships/hyperlink" Target="https://ckan.org" TargetMode="External"/><Relationship Id="rId5" Type="http://schemas.openxmlformats.org/officeDocument/2006/relationships/hyperlink" Target="https://pycsw.org" TargetMode="External"/><Relationship Id="rId6" Type="http://schemas.openxmlformats.org/officeDocument/2006/relationships/hyperlink" Target="https://doc.arcgis.com/en/arcgis-online/manage-data/metadata.htm" TargetMode="External"/><Relationship Id="rId7" Type="http://schemas.openxmlformats.org/officeDocument/2006/relationships/hyperlink" Target="https://stacspec.org/en" TargetMode="External"/><Relationship Id="rId8" Type="http://schemas.openxmlformats.org/officeDocument/2006/relationships/hyperlink" Target="https://ogcapi.ogc.org/records/" TargetMode="External"/><Relationship Id="rId9" Type="http://schemas.openxmlformats.org/officeDocument/2006/relationships/hyperlink" Target="https://semiceu.github.io/GeoDCAT-AP/drafts/latest/" TargetMode="External"/><Relationship Id="rId10" Type="http://schemas.openxmlformats.org/officeDocument/2006/relationships/hyperlink" Target="https://en.wikipedia.org/wiki/ISO/IEC_11179" TargetMode="External"/><Relationship Id="rId11" Type="http://schemas.openxmlformats.org/officeDocument/2006/relationships/hyperlink" Target="https://developer.ogc.org/sprints/18/?utm_source=phplist872&amp;utm_medium=email&amp;utm_content=HTML&amp;utm_campaign=Developers+invited+to+the+2022+Joint+OGC+&amp;+ISO/TC+211+Code+Sprint:+The+Metadata+Code+Sprint" TargetMode="External"/><Relationship Id="rId12"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tif"/><Relationship Id="rId4" Type="http://schemas.openxmlformats.org/officeDocument/2006/relationships/image" Target="../media/image9.png"/><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geodata.nz" TargetMode="External"/><Relationship Id="rId3"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dev.geodata.nz/geonetwork/srv/eng/catalog.edit#/metadata/427?redirectUrl=catalog.search#/metadata/74c9091e-9787-4e70-8809-2f293224ccc6" TargetMode="External"/><Relationship Id="rId4"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transportprojects.org.nz/cycle-data/" TargetMode="External"/><Relationship Id="rId3" Type="http://schemas.openxmlformats.org/officeDocument/2006/relationships/hyperlink" Target="https://koordinates.com/layer/6325-wellington-cycle-routes/" TargetMode="External"/><Relationship Id="rId4" Type="http://schemas.openxmlformats.org/officeDocument/2006/relationships/image" Target="../media/image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hyperlink" Target="https://sho.co/1C95Q" TargetMode="External"/><Relationship Id="rId4"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jpeg"/><Relationship Id="rId15" Type="http://schemas.openxmlformats.org/officeDocument/2006/relationships/image" Target="../media/image10.png"/><Relationship Id="rId16" Type="http://schemas.openxmlformats.org/officeDocument/2006/relationships/image" Target="../media/image14.jpeg"/><Relationship Id="rId17" Type="http://schemas.openxmlformats.org/officeDocument/2006/relationships/image" Target="../media/image15.jpeg"/><Relationship Id="rId18" Type="http://schemas.openxmlformats.org/officeDocument/2006/relationships/audio" Target="../media/media1.mp3"/><Relationship Id="rId19" Type="http://schemas.microsoft.com/office/2007/relationships/media" Target="../media/media1.mp3"/><Relationship Id="rId20"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hyperlink" Target="https://www.go-fair.org/fair-principles" TargetMode="External"/><Relationship Id="rId4"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png"/><Relationship Id="rId3" Type="http://schemas.openxmlformats.org/officeDocument/2006/relationships/hyperlink" Target="mailto:byron@openwork.nz"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www.go-fair.org/fair-principles"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icsm-au.github.io/metadata-working-group/" TargetMode="External"/><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t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Byron Cochrane &amp; Liz Kols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Byron Cochrane &amp; Liz Kolster</a:t>
            </a:r>
          </a:p>
        </p:txBody>
      </p:sp>
      <p:sp>
        <p:nvSpPr>
          <p:cNvPr id="171" name="Creating ICSM Compliant ISO19115-3 Metadata"/>
          <p:cNvSpPr txBox="1"/>
          <p:nvPr>
            <p:ph type="ctrTitle"/>
          </p:nvPr>
        </p:nvSpPr>
        <p:spPr>
          <a:prstGeom prst="rect">
            <a:avLst/>
          </a:prstGeom>
        </p:spPr>
        <p:txBody>
          <a:bodyPr/>
          <a:lstStyle/>
          <a:p>
            <a:pPr/>
            <a:r>
              <a:t>Creating ICSM Compliant ISO19115-3 Metadata  </a:t>
            </a:r>
          </a:p>
        </p:txBody>
      </p:sp>
      <p:sp>
        <p:nvSpPr>
          <p:cNvPr id="172" name="With ANZMet Lite V2"/>
          <p:cNvSpPr txBox="1"/>
          <p:nvPr>
            <p:ph type="subTitle" sz="quarter" idx="1"/>
          </p:nvPr>
        </p:nvSpPr>
        <p:spPr>
          <a:prstGeom prst="rect">
            <a:avLst/>
          </a:prstGeom>
        </p:spPr>
        <p:txBody>
          <a:bodyPr/>
          <a:lstStyle/>
          <a:p>
            <a:pPr/>
            <a:r>
              <a:t>With ANZMet Lite V2</a:t>
            </a:r>
          </a:p>
        </p:txBody>
      </p:sp>
      <p:pic>
        <p:nvPicPr>
          <p:cNvPr id="173" name="unknown.png" descr="unknown.png"/>
          <p:cNvPicPr>
            <a:picLocks noChangeAspect="1"/>
          </p:cNvPicPr>
          <p:nvPr/>
        </p:nvPicPr>
        <p:blipFill>
          <a:blip r:embed="rId3">
            <a:extLst/>
          </a:blip>
          <a:stretch>
            <a:fillRect/>
          </a:stretch>
        </p:blipFill>
        <p:spPr>
          <a:xfrm>
            <a:off x="1063636" y="9094568"/>
            <a:ext cx="6479509" cy="2103738"/>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Other Related Standards &amp; Tools"/>
          <p:cNvSpPr txBox="1"/>
          <p:nvPr>
            <p:ph type="title"/>
          </p:nvPr>
        </p:nvSpPr>
        <p:spPr>
          <a:prstGeom prst="rect">
            <a:avLst/>
          </a:prstGeom>
        </p:spPr>
        <p:txBody>
          <a:bodyPr/>
          <a:lstStyle/>
          <a:p>
            <a:pPr/>
            <a:r>
              <a:t>Other Related Standards &amp; Tools</a:t>
            </a:r>
          </a:p>
        </p:txBody>
      </p:sp>
      <p:sp>
        <p:nvSpPr>
          <p:cNvPr id="228" name="Ongoing Metadata Effor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Ongoing Metadata Efforts</a:t>
            </a:r>
          </a:p>
        </p:txBody>
      </p:sp>
      <p:sp>
        <p:nvSpPr>
          <p:cNvPr id="229" name="Other Common Geospatial metadata standards and tools (not 19115-3 friendly)…">
            <a:hlinkClick r:id="rId3" invalidUrl="" action="" tgtFrame="" tooltip="" history="1" highlightClick="0" endSnd="0"/>
          </p:cNvPr>
          <p:cNvSpPr txBox="1"/>
          <p:nvPr>
            <p:ph type="body" idx="1"/>
          </p:nvPr>
        </p:nvSpPr>
        <p:spPr>
          <a:prstGeom prst="rect">
            <a:avLst/>
          </a:prstGeom>
        </p:spPr>
        <p:txBody>
          <a:bodyPr/>
          <a:lstStyle/>
          <a:p>
            <a:pPr marL="597408" indent="-597408" defTabSz="2389572">
              <a:spcBef>
                <a:spcPts val="4400"/>
              </a:spcBef>
              <a:defRPr sz="4704"/>
            </a:pPr>
            <a:r>
              <a:t>Other Common Geospatial metadata standards and tools (not 19115-3 friendly)</a:t>
            </a:r>
          </a:p>
          <a:p>
            <a:pPr lvl="1" marL="1194816" indent="-597408" defTabSz="2389572">
              <a:spcBef>
                <a:spcPts val="4400"/>
              </a:spcBef>
              <a:defRPr sz="4704"/>
            </a:pPr>
            <a:r>
              <a:rPr u="sng">
                <a:hlinkClick r:id="rId4" invalidUrl="" action="" tgtFrame="" tooltip="" history="1" highlightClick="0" endSnd="0"/>
              </a:rPr>
              <a:t>CKAN</a:t>
            </a:r>
            <a:r>
              <a:t>, </a:t>
            </a:r>
            <a:r>
              <a:rPr u="sng">
                <a:hlinkClick r:id="rId3" invalidUrl="" action="" tgtFrame="" tooltip="" history="1" highlightClick="0" endSnd="0"/>
              </a:rPr>
              <a:t>Koordinates</a:t>
            </a:r>
            <a:r>
              <a:t>, </a:t>
            </a:r>
            <a:r>
              <a:rPr u="sng">
                <a:hlinkClick r:id="rId5" invalidUrl="" action="" tgtFrame="" tooltip="" history="1" highlightClick="0" endSnd="0"/>
              </a:rPr>
              <a:t>pyCSW</a:t>
            </a:r>
            <a:r>
              <a:t>, </a:t>
            </a:r>
            <a:r>
              <a:rPr u="sng">
                <a:hlinkClick r:id="rId6" invalidUrl="" action="" tgtFrame="" tooltip="" history="1" highlightClick="0" endSnd="0"/>
              </a:rPr>
              <a:t>ArcGIS</a:t>
            </a:r>
          </a:p>
          <a:p>
            <a:pPr marL="597408" indent="-597408" defTabSz="2389572">
              <a:spcBef>
                <a:spcPts val="4400"/>
              </a:spcBef>
              <a:defRPr sz="4704"/>
            </a:pPr>
            <a:r>
              <a:t>Other Common Geospatial metadata and catalogue standards</a:t>
            </a:r>
          </a:p>
          <a:p>
            <a:pPr lvl="1" marL="1194816" indent="-597408" defTabSz="2389572">
              <a:spcBef>
                <a:spcPts val="4400"/>
              </a:spcBef>
              <a:defRPr sz="4704"/>
            </a:pPr>
            <a:r>
              <a:rPr u="sng">
                <a:hlinkClick r:id="rId7" invalidUrl="" action="" tgtFrame="" tooltip="" history="1" highlightClick="0" endSnd="0"/>
              </a:rPr>
              <a:t>STAC</a:t>
            </a:r>
            <a:r>
              <a:t>, </a:t>
            </a:r>
            <a:r>
              <a:rPr u="sng">
                <a:hlinkClick r:id="rId8" invalidUrl="" action="" tgtFrame="" tooltip="" history="1" highlightClick="0" endSnd="0"/>
              </a:rPr>
              <a:t>OGC API Records</a:t>
            </a:r>
            <a:r>
              <a:t>, </a:t>
            </a:r>
            <a:r>
              <a:rPr u="sng">
                <a:hlinkClick r:id="rId9" invalidUrl="" action="" tgtFrame="" tooltip="" history="1" highlightClick="0" endSnd="0"/>
              </a:rPr>
              <a:t>GeoDCAT</a:t>
            </a:r>
            <a:r>
              <a:t>, </a:t>
            </a:r>
            <a:r>
              <a:rPr u="sng">
                <a:hlinkClick r:id="rId10" invalidUrl="" action="" tgtFrame="" tooltip="" history="1" highlightClick="0" endSnd="0"/>
              </a:rPr>
              <a:t>ISO/IEC</a:t>
            </a:r>
            <a:r>
              <a:t> 11179</a:t>
            </a:r>
          </a:p>
          <a:p>
            <a:pPr marL="597408" indent="-597408" defTabSz="2389572">
              <a:spcBef>
                <a:spcPts val="4400"/>
              </a:spcBef>
              <a:defRPr sz="4704"/>
            </a:pPr>
            <a:r>
              <a:t>ISO 19157 Geographic information — Data quality - Liz Kolster</a:t>
            </a:r>
          </a:p>
          <a:p>
            <a:pPr marL="597408" indent="-597408" defTabSz="2389572">
              <a:spcBef>
                <a:spcPts val="4400"/>
              </a:spcBef>
              <a:defRPr sz="4704"/>
            </a:pPr>
            <a:r>
              <a:rPr u="sng">
                <a:hlinkClick r:id="rId11" invalidUrl="" action="" tgtFrame="" tooltip="" history="1" highlightClick="0" endSnd="0"/>
              </a:rPr>
              <a:t>2022 Joint OGC &amp; ISO/TC 211 Code Sprint</a:t>
            </a:r>
            <a:r>
              <a:t>, aka The Metadata Code Sprint</a:t>
            </a:r>
          </a:p>
          <a:p>
            <a:pPr marL="597408" indent="-597408" defTabSz="2389572">
              <a:spcBef>
                <a:spcPts val="4400"/>
              </a:spcBef>
              <a:defRPr sz="4704"/>
            </a:pPr>
            <a:r>
              <a:t>Other ongoing activities, MDWG, ISO, OGC and Other</a:t>
            </a:r>
          </a:p>
        </p:txBody>
      </p:sp>
      <p:pic>
        <p:nvPicPr>
          <p:cNvPr id="230" name="Image" descr="Image"/>
          <p:cNvPicPr>
            <a:picLocks noChangeAspect="1"/>
          </p:cNvPicPr>
          <p:nvPr/>
        </p:nvPicPr>
        <p:blipFill>
          <a:blip r:embed="rId12">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our of ANZMet Lite V2"/>
          <p:cNvSpPr txBox="1"/>
          <p:nvPr>
            <p:ph type="title"/>
          </p:nvPr>
        </p:nvSpPr>
        <p:spPr>
          <a:prstGeom prst="rect">
            <a:avLst/>
          </a:prstGeom>
        </p:spPr>
        <p:txBody>
          <a:bodyPr/>
          <a:lstStyle/>
          <a:p>
            <a:pPr/>
            <a:r>
              <a:t>Tour of ANZMet Lite V2</a:t>
            </a:r>
          </a:p>
        </p:txBody>
      </p:sp>
      <p:pic>
        <p:nvPicPr>
          <p:cNvPr id="235" name="Image" descr="Image"/>
          <p:cNvPicPr>
            <a:picLocks noChangeAspect="1"/>
          </p:cNvPicPr>
          <p:nvPr/>
        </p:nvPicPr>
        <p:blipFill>
          <a:blip r:embed="rId2">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ANZMet Lite V2"/>
          <p:cNvSpPr txBox="1"/>
          <p:nvPr>
            <p:ph type="title"/>
          </p:nvPr>
        </p:nvSpPr>
        <p:spPr>
          <a:prstGeom prst="rect">
            <a:avLst/>
          </a:prstGeom>
        </p:spPr>
        <p:txBody>
          <a:bodyPr/>
          <a:lstStyle/>
          <a:p>
            <a:pPr/>
            <a:r>
              <a:t>ANZMet Lite V2</a:t>
            </a:r>
          </a:p>
        </p:txBody>
      </p:sp>
      <p:sp>
        <p:nvSpPr>
          <p:cNvPr id="238" name="GeoNetwork opensource v12.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GeoNetwork opensource v12.6</a:t>
            </a:r>
          </a:p>
        </p:txBody>
      </p:sp>
      <p:sp>
        <p:nvSpPr>
          <p:cNvPr id="239" name="What is ANZMet Lite V2 -(insert image of old ANZMet Lite)…"/>
          <p:cNvSpPr txBox="1"/>
          <p:nvPr>
            <p:ph type="body" sz="half" idx="1"/>
          </p:nvPr>
        </p:nvSpPr>
        <p:spPr>
          <a:xfrm>
            <a:off x="1206500" y="4248504"/>
            <a:ext cx="15650599" cy="8256012"/>
          </a:xfrm>
          <a:prstGeom prst="rect">
            <a:avLst/>
          </a:prstGeom>
        </p:spPr>
        <p:txBody>
          <a:bodyPr/>
          <a:lstStyle/>
          <a:p>
            <a:pPr marL="524255" indent="-524255" defTabSz="2096971">
              <a:spcBef>
                <a:spcPts val="3800"/>
              </a:spcBef>
              <a:defRPr sz="4128"/>
            </a:pPr>
            <a:r>
              <a:t>What is ANZMet Lite V2 -(insert image of old ANZMet Lite)</a:t>
            </a:r>
          </a:p>
          <a:p>
            <a:pPr lvl="1" marL="1048511" indent="-524255" defTabSz="2096971">
              <a:spcBef>
                <a:spcPts val="3800"/>
              </a:spcBef>
              <a:defRPr sz="4128"/>
            </a:pPr>
            <a:r>
              <a:t>Replacement to ANZMet Lite</a:t>
            </a:r>
          </a:p>
          <a:p>
            <a:pPr lvl="2" marL="1572768" indent="-524255" defTabSz="2096971">
              <a:spcBef>
                <a:spcPts val="3800"/>
              </a:spcBef>
              <a:defRPr sz="4128"/>
            </a:pPr>
            <a:r>
              <a:t>Windows app</a:t>
            </a:r>
          </a:p>
          <a:p>
            <a:pPr lvl="2" marL="1572768" indent="-524255" defTabSz="2096971">
              <a:spcBef>
                <a:spcPts val="3800"/>
              </a:spcBef>
              <a:defRPr sz="4128"/>
            </a:pPr>
            <a:r>
              <a:t>Not open source, could not be customised, hard to update</a:t>
            </a:r>
          </a:p>
          <a:p>
            <a:pPr lvl="2" marL="1572768" indent="-524255" defTabSz="2096971">
              <a:spcBef>
                <a:spcPts val="3800"/>
              </a:spcBef>
              <a:defRPr sz="4128"/>
            </a:pPr>
            <a:r>
              <a:t>ANZLIC Profile of ISO19115 (ISO19139)</a:t>
            </a:r>
          </a:p>
          <a:p>
            <a:pPr lvl="1" marL="1048511" indent="-524255" defTabSz="2096971">
              <a:spcBef>
                <a:spcPts val="3800"/>
              </a:spcBef>
              <a:defRPr sz="4128"/>
            </a:pPr>
            <a:r>
              <a:t>Geonetwork platform - Version 3.10.6 </a:t>
            </a:r>
          </a:p>
          <a:p>
            <a:pPr lvl="2" marL="1572768" indent="-524255" defTabSz="2096971">
              <a:spcBef>
                <a:spcPts val="3800"/>
              </a:spcBef>
              <a:defRPr sz="4128"/>
            </a:pPr>
            <a:r>
              <a:t>Web based</a:t>
            </a:r>
          </a:p>
          <a:p>
            <a:pPr lvl="2" marL="1572768" indent="-524255" defTabSz="2096971">
              <a:spcBef>
                <a:spcPts val="3800"/>
              </a:spcBef>
              <a:defRPr sz="4128"/>
            </a:pPr>
            <a:r>
              <a:t>Open source</a:t>
            </a:r>
          </a:p>
        </p:txBody>
      </p:sp>
      <p:pic>
        <p:nvPicPr>
          <p:cNvPr id="240" name="Image" descr="Image"/>
          <p:cNvPicPr>
            <a:picLocks noChangeAspect="1"/>
          </p:cNvPicPr>
          <p:nvPr/>
        </p:nvPicPr>
        <p:blipFill>
          <a:blip r:embed="rId3">
            <a:extLst/>
          </a:blip>
          <a:stretch>
            <a:fillRect/>
          </a:stretch>
        </p:blipFill>
        <p:spPr>
          <a:xfrm>
            <a:off x="15844141" y="1584135"/>
            <a:ext cx="7094188" cy="4869074"/>
          </a:xfrm>
          <a:prstGeom prst="rect">
            <a:avLst/>
          </a:prstGeom>
          <a:ln w="12700">
            <a:miter lim="400000"/>
          </a:ln>
        </p:spPr>
      </p:pic>
      <p:pic>
        <p:nvPicPr>
          <p:cNvPr id="241" name="Image" descr="Image"/>
          <p:cNvPicPr>
            <a:picLocks noChangeAspect="1"/>
          </p:cNvPicPr>
          <p:nvPr/>
        </p:nvPicPr>
        <p:blipFill>
          <a:blip r:embed="rId4">
            <a:extLst/>
          </a:blip>
          <a:stretch>
            <a:fillRect/>
          </a:stretch>
        </p:blipFill>
        <p:spPr>
          <a:xfrm>
            <a:off x="14000252" y="8404935"/>
            <a:ext cx="8904667" cy="5609239"/>
          </a:xfrm>
          <a:prstGeom prst="rect">
            <a:avLst/>
          </a:prstGeom>
          <a:ln w="12700">
            <a:miter lim="400000"/>
          </a:ln>
        </p:spPr>
      </p:pic>
      <p:pic>
        <p:nvPicPr>
          <p:cNvPr id="242" name="Image" descr="Image"/>
          <p:cNvPicPr>
            <a:picLocks noChangeAspect="1"/>
          </p:cNvPicPr>
          <p:nvPr/>
        </p:nvPicPr>
        <p:blipFill>
          <a:blip r:embed="rId5">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GeoNetwork open source"/>
          <p:cNvSpPr txBox="1"/>
          <p:nvPr>
            <p:ph type="title"/>
          </p:nvPr>
        </p:nvSpPr>
        <p:spPr>
          <a:prstGeom prst="rect">
            <a:avLst/>
          </a:prstGeom>
        </p:spPr>
        <p:txBody>
          <a:bodyPr/>
          <a:lstStyle/>
          <a:p>
            <a:pPr/>
            <a:r>
              <a:t>GeoNetwork open source</a:t>
            </a:r>
          </a:p>
        </p:txBody>
      </p:sp>
      <p:sp>
        <p:nvSpPr>
          <p:cNvPr id="247" name="Version 3.12.6"/>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Version 3.12.6</a:t>
            </a:r>
          </a:p>
        </p:txBody>
      </p:sp>
      <p:sp>
        <p:nvSpPr>
          <p:cNvPr id="248" name="GeoNetwork basics…"/>
          <p:cNvSpPr txBox="1"/>
          <p:nvPr>
            <p:ph type="body" idx="1"/>
          </p:nvPr>
        </p:nvSpPr>
        <p:spPr>
          <a:prstGeom prst="rect">
            <a:avLst/>
          </a:prstGeom>
        </p:spPr>
        <p:txBody>
          <a:bodyPr/>
          <a:lstStyle/>
          <a:p>
            <a:pPr/>
            <a:r>
              <a:t>GeoNetwork basics</a:t>
            </a:r>
          </a:p>
          <a:p>
            <a:pPr lvl="1"/>
            <a:r>
              <a:t>Template based</a:t>
            </a:r>
          </a:p>
          <a:p>
            <a:pPr lvl="1"/>
            <a:r>
              <a:t>Multiple schema support</a:t>
            </a:r>
          </a:p>
          <a:p>
            <a:pPr lvl="1"/>
            <a:r>
              <a:t>Publishing process</a:t>
            </a:r>
          </a:p>
          <a:p>
            <a:pPr/>
            <a:r>
              <a:t>Installation and customisation</a:t>
            </a:r>
          </a:p>
          <a:p>
            <a:pPr/>
            <a:r>
              <a:t>Harvesting - distributed </a:t>
            </a:r>
          </a:p>
          <a:p>
            <a:pPr lvl="1"/>
            <a:r>
              <a:rPr u="sng">
                <a:hlinkClick r:id="rId2" invalidUrl="" action="" tgtFrame="" tooltip="" history="1" highlightClick="0" endSnd="0"/>
              </a:rPr>
              <a:t>geodata.nz</a:t>
            </a:r>
          </a:p>
        </p:txBody>
      </p:sp>
      <p:pic>
        <p:nvPicPr>
          <p:cNvPr id="249"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NZMet Lite V2 alterations"/>
          <p:cNvSpPr txBox="1"/>
          <p:nvPr>
            <p:ph type="title"/>
          </p:nvPr>
        </p:nvSpPr>
        <p:spPr>
          <a:prstGeom prst="rect">
            <a:avLst/>
          </a:prstGeom>
        </p:spPr>
        <p:txBody>
          <a:bodyPr/>
          <a:lstStyle/>
          <a:p>
            <a:pPr/>
            <a:r>
              <a:t>ANZMet Lite V2 alterations</a:t>
            </a:r>
          </a:p>
        </p:txBody>
      </p:sp>
      <p:sp>
        <p:nvSpPr>
          <p:cNvPr id="252" name="Slide Subtitle"/>
          <p:cNvSpPr txBox="1"/>
          <p:nvPr>
            <p:ph type="body" idx="21"/>
          </p:nvPr>
        </p:nvSpPr>
        <p:spPr>
          <a:prstGeom prst="rect">
            <a:avLst/>
          </a:prstGeom>
        </p:spPr>
        <p:txBody>
          <a:bodyPr/>
          <a:lstStyle/>
          <a:p>
            <a:pPr/>
          </a:p>
        </p:txBody>
      </p:sp>
      <p:sp>
        <p:nvSpPr>
          <p:cNvPr id="253" name="Specialised Tabs…"/>
          <p:cNvSpPr txBox="1"/>
          <p:nvPr>
            <p:ph type="body" idx="1"/>
          </p:nvPr>
        </p:nvSpPr>
        <p:spPr>
          <a:prstGeom prst="rect">
            <a:avLst/>
          </a:prstGeom>
        </p:spPr>
        <p:txBody>
          <a:bodyPr/>
          <a:lstStyle/>
          <a:p>
            <a:pPr/>
            <a:r>
              <a:rPr u="sng">
                <a:hlinkClick r:id="rId3" invalidUrl="" action="" tgtFrame="" tooltip="" history="1" highlightClick="0" endSnd="0"/>
              </a:rPr>
              <a:t>Specialised Tabs</a:t>
            </a:r>
            <a:r>
              <a:t> </a:t>
            </a:r>
          </a:p>
          <a:p>
            <a:pPr/>
            <a:r>
              <a:t>Sections modified</a:t>
            </a:r>
          </a:p>
          <a:p>
            <a:pPr/>
            <a:r>
              <a:t>Simplified linkings</a:t>
            </a:r>
          </a:p>
          <a:p>
            <a:pPr/>
            <a:r>
              <a:t>Link to custom help</a:t>
            </a:r>
          </a:p>
          <a:p>
            <a:pPr/>
            <a:r>
              <a:t>Improved use of Managed Directories</a:t>
            </a:r>
          </a:p>
        </p:txBody>
      </p:sp>
      <p:pic>
        <p:nvPicPr>
          <p:cNvPr id="254"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Exercises"/>
          <p:cNvSpPr txBox="1"/>
          <p:nvPr>
            <p:ph type="title"/>
          </p:nvPr>
        </p:nvSpPr>
        <p:spPr>
          <a:prstGeom prst="rect">
            <a:avLst/>
          </a:prstGeom>
        </p:spPr>
        <p:txBody>
          <a:bodyPr/>
          <a:lstStyle/>
          <a:p>
            <a:pPr/>
            <a:r>
              <a:t>Exercises</a:t>
            </a:r>
          </a:p>
        </p:txBody>
      </p:sp>
      <p:pic>
        <p:nvPicPr>
          <p:cNvPr id="259" name="Image" descr="Image"/>
          <p:cNvPicPr>
            <a:picLocks noChangeAspect="1"/>
          </p:cNvPicPr>
          <p:nvPr/>
        </p:nvPicPr>
        <p:blipFill>
          <a:blip r:embed="rId2">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cenario"/>
          <p:cNvSpPr txBox="1"/>
          <p:nvPr>
            <p:ph type="title"/>
          </p:nvPr>
        </p:nvSpPr>
        <p:spPr>
          <a:prstGeom prst="rect">
            <a:avLst/>
          </a:prstGeom>
        </p:spPr>
        <p:txBody>
          <a:bodyPr/>
          <a:lstStyle/>
          <a:p>
            <a:pPr/>
            <a:r>
              <a:t>Scenario</a:t>
            </a:r>
          </a:p>
        </p:txBody>
      </p:sp>
      <p:sp>
        <p:nvSpPr>
          <p:cNvPr id="262" name="And Resourc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 </a:t>
            </a:r>
            <a:r>
              <a:rPr u="sng">
                <a:hlinkClick r:id="rId2" invalidUrl="" action="" tgtFrame="" tooltip="" history="1" highlightClick="0" endSnd="0"/>
              </a:rPr>
              <a:t>Resources</a:t>
            </a:r>
          </a:p>
        </p:txBody>
      </p:sp>
      <p:sp>
        <p:nvSpPr>
          <p:cNvPr id="263" name="We want some data to do some analysis of cycling in Wellington but the data available is not in the structure we need. We need both suitable data and adequate metadata for documentation…"/>
          <p:cNvSpPr txBox="1"/>
          <p:nvPr>
            <p:ph type="body" idx="1"/>
          </p:nvPr>
        </p:nvSpPr>
        <p:spPr>
          <a:prstGeom prst="rect">
            <a:avLst/>
          </a:prstGeom>
        </p:spPr>
        <p:txBody>
          <a:bodyPr/>
          <a:lstStyle/>
          <a:p>
            <a:pPr marL="390143" indent="-390143" defTabSz="1560536">
              <a:spcBef>
                <a:spcPts val="2800"/>
              </a:spcBef>
              <a:defRPr sz="3072"/>
            </a:pPr>
            <a:r>
              <a:t>We want some data to do some analysis of cycling in Wellington but the data available is not in the structure we need. We need both suitable data and adequate metadata for documentation </a:t>
            </a:r>
          </a:p>
          <a:p>
            <a:pPr marL="390143" indent="-390143" defTabSz="1560536">
              <a:spcBef>
                <a:spcPts val="2800"/>
              </a:spcBef>
              <a:defRPr sz="3072"/>
            </a:pPr>
            <a:r>
              <a:t>Data sources</a:t>
            </a:r>
          </a:p>
          <a:p>
            <a:pPr lvl="1" marL="780287" indent="-390143" defTabSz="1560536">
              <a:spcBef>
                <a:spcPts val="2800"/>
              </a:spcBef>
              <a:defRPr sz="3072"/>
            </a:pPr>
            <a:r>
              <a:t>Cycling data from </a:t>
            </a:r>
            <a:r>
              <a:rPr u="sng">
                <a:hlinkClick r:id="rId3" invalidUrl="" action="" tgtFrame="" tooltip="" history="1" highlightClick="0" endSnd="0"/>
              </a:rPr>
              <a:t>Koordinates</a:t>
            </a:r>
            <a:r>
              <a:t> - GeoPackage in EPSG:4326 with limited metadata</a:t>
            </a:r>
          </a:p>
          <a:p>
            <a:pPr lvl="1" marL="780287" indent="-390143" defTabSz="1560536">
              <a:spcBef>
                <a:spcPts val="2800"/>
              </a:spcBef>
              <a:defRPr sz="3072"/>
            </a:pPr>
            <a:r>
              <a:t>Cycle counter sites - </a:t>
            </a:r>
          </a:p>
          <a:p>
            <a:pPr lvl="2" marL="1170431" indent="-390143" defTabSz="1560536">
              <a:spcBef>
                <a:spcPts val="2800"/>
              </a:spcBef>
              <a:defRPr sz="3072"/>
            </a:pPr>
            <a:r>
              <a:t>GeoJSON feed scraped from </a:t>
            </a:r>
            <a:r>
              <a:rPr u="sng">
                <a:hlinkClick r:id="rId2" invalidUrl="" action="" tgtFrame="" tooltip="" history="1" highlightClick="0" endSnd="0"/>
              </a:rPr>
              <a:t>WCC Transport Projects - Cycle count</a:t>
            </a:r>
            <a:r>
              <a:t> data page</a:t>
            </a:r>
          </a:p>
          <a:p>
            <a:pPr lvl="3" marL="1560575" indent="-390143" defTabSz="1560536">
              <a:spcBef>
                <a:spcPts val="2800"/>
              </a:spcBef>
              <a:defRPr sz="3072"/>
            </a:pPr>
            <a:r>
              <a:t>Munge the data into proper GeoJSON</a:t>
            </a:r>
          </a:p>
          <a:p>
            <a:pPr lvl="3" marL="1560575" indent="-390143" defTabSz="1560536">
              <a:spcBef>
                <a:spcPts val="2800"/>
              </a:spcBef>
              <a:defRPr sz="3072"/>
            </a:pPr>
            <a:r>
              <a:t>Scrape what metadata we can from the webpage</a:t>
            </a:r>
          </a:p>
          <a:p>
            <a:pPr lvl="2" marL="1170431" indent="-390143" defTabSz="1560536">
              <a:spcBef>
                <a:spcPts val="2800"/>
              </a:spcBef>
              <a:defRPr sz="3072"/>
            </a:pPr>
            <a:r>
              <a:t>Cycle counts</a:t>
            </a:r>
          </a:p>
          <a:p>
            <a:pPr lvl="3" marL="1560575" indent="-390143" defTabSz="1560536">
              <a:spcBef>
                <a:spcPts val="2800"/>
              </a:spcBef>
              <a:defRPr sz="3072"/>
            </a:pPr>
            <a:r>
              <a:t>Provided as a single CSV file (not okay for us) by year (okay)</a:t>
            </a:r>
          </a:p>
          <a:p>
            <a:pPr lvl="3" marL="1560575" indent="-390143" defTabSz="1560536">
              <a:spcBef>
                <a:spcPts val="2800"/>
              </a:spcBef>
              <a:defRPr sz="3072"/>
            </a:pPr>
            <a:r>
              <a:t>Split into separate file for each counter location - Help us deal with individual counter quality issues in our study.</a:t>
            </a:r>
          </a:p>
        </p:txBody>
      </p:sp>
      <p:pic>
        <p:nvPicPr>
          <p:cNvPr id="264" name="Image" descr="Image"/>
          <p:cNvPicPr>
            <a:picLocks noChangeAspect="1"/>
          </p:cNvPicPr>
          <p:nvPr/>
        </p:nvPicPr>
        <p:blipFill>
          <a:blip r:embed="rId4">
            <a:extLst/>
          </a:blip>
          <a:stretch>
            <a:fillRect/>
          </a:stretch>
        </p:blipFill>
        <p:spPr>
          <a:xfrm>
            <a:off x="22448665" y="14571"/>
            <a:ext cx="1903179" cy="190317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Demo - Create a Dataset Metadata Record"/>
          <p:cNvSpPr txBox="1"/>
          <p:nvPr>
            <p:ph type="title"/>
          </p:nvPr>
        </p:nvSpPr>
        <p:spPr>
          <a:prstGeom prst="rect">
            <a:avLst/>
          </a:prstGeom>
        </p:spPr>
        <p:txBody>
          <a:bodyPr/>
          <a:lstStyle/>
          <a:p>
            <a:pPr/>
            <a:r>
              <a:t>Demo - Create a Dataset Metadata Record</a:t>
            </a:r>
          </a:p>
        </p:txBody>
      </p:sp>
      <p:sp>
        <p:nvSpPr>
          <p:cNvPr id="267" name="ANZMet Lite V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ANZMet Lite V2</a:t>
            </a:r>
          </a:p>
        </p:txBody>
      </p:sp>
      <p:sp>
        <p:nvSpPr>
          <p:cNvPr id="268" name="Cycle Counter Locations in Wellington…"/>
          <p:cNvSpPr txBox="1"/>
          <p:nvPr>
            <p:ph type="body" idx="1"/>
          </p:nvPr>
        </p:nvSpPr>
        <p:spPr>
          <a:prstGeom prst="rect">
            <a:avLst/>
          </a:prstGeom>
        </p:spPr>
        <p:txBody>
          <a:bodyPr/>
          <a:lstStyle/>
          <a:p>
            <a:pPr/>
            <a:r>
              <a:t>Cycle Counter Locations in Wellington</a:t>
            </a:r>
          </a:p>
          <a:p>
            <a:pPr/>
            <a:r>
              <a:t>Discuss where the data came from</a:t>
            </a:r>
          </a:p>
          <a:p>
            <a:pPr/>
            <a:r>
              <a:t>Link to preprepared info sheet with statements gleaned from website and data</a:t>
            </a:r>
          </a:p>
          <a:p>
            <a:pPr/>
            <a:r>
              <a:t>Walk through creation of metadata record</a:t>
            </a:r>
          </a:p>
          <a:p>
            <a:pPr/>
            <a:r>
              <a:t>Create thumbnail</a:t>
            </a:r>
          </a:p>
        </p:txBody>
      </p:sp>
      <p:pic>
        <p:nvPicPr>
          <p:cNvPr id="269"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Hands on - Create Sensor Metadata"/>
          <p:cNvSpPr txBox="1"/>
          <p:nvPr>
            <p:ph type="title"/>
          </p:nvPr>
        </p:nvSpPr>
        <p:spPr>
          <a:prstGeom prst="rect">
            <a:avLst/>
          </a:prstGeom>
        </p:spPr>
        <p:txBody>
          <a:bodyPr/>
          <a:lstStyle/>
          <a:p>
            <a:pPr/>
            <a:r>
              <a:t>Hands on - Create Sensor Metadata</a:t>
            </a:r>
          </a:p>
        </p:txBody>
      </p:sp>
      <p:sp>
        <p:nvSpPr>
          <p:cNvPr id="274" name="Using ANZMet Lite V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ANZMet Lite V2</a:t>
            </a:r>
          </a:p>
        </p:txBody>
      </p:sp>
      <p:sp>
        <p:nvSpPr>
          <p:cNvPr id="275" name="Each Student choses a set of sensor data…"/>
          <p:cNvSpPr txBox="1"/>
          <p:nvPr>
            <p:ph type="body" idx="1"/>
          </p:nvPr>
        </p:nvSpPr>
        <p:spPr>
          <a:prstGeom prst="rect">
            <a:avLst/>
          </a:prstGeom>
        </p:spPr>
        <p:txBody>
          <a:bodyPr/>
          <a:lstStyle/>
          <a:p>
            <a:pPr/>
            <a:r>
              <a:t>Each Student choses a set of sensor data</a:t>
            </a:r>
          </a:p>
          <a:p>
            <a:pPr/>
            <a:r>
              <a:t>Follow prepared tutorial</a:t>
            </a:r>
          </a:p>
          <a:p>
            <a:pPr/>
            <a:r>
              <a:t>Use ICSM Dataset template (or prepared template?)</a:t>
            </a:r>
          </a:p>
          <a:p>
            <a:pPr/>
            <a:r>
              <a:t>Note - Temporal data but not so much spatial except BBox</a:t>
            </a:r>
          </a:p>
          <a:p>
            <a:pPr/>
            <a:r>
              <a:t>Compare results and discuss</a:t>
            </a:r>
          </a:p>
        </p:txBody>
      </p:sp>
      <p:pic>
        <p:nvPicPr>
          <p:cNvPr id="276"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Demo - Create a Service Metadata Record"/>
          <p:cNvSpPr txBox="1"/>
          <p:nvPr>
            <p:ph type="title"/>
          </p:nvPr>
        </p:nvSpPr>
        <p:spPr>
          <a:prstGeom prst="rect">
            <a:avLst/>
          </a:prstGeom>
        </p:spPr>
        <p:txBody>
          <a:bodyPr/>
          <a:lstStyle/>
          <a:p>
            <a:pPr/>
            <a:r>
              <a:t>Demo - Create a Service Metadata Record</a:t>
            </a:r>
          </a:p>
        </p:txBody>
      </p:sp>
      <p:sp>
        <p:nvSpPr>
          <p:cNvPr id="281" name="Using QGIS and GeoCat Bridge (modifi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QGIS and GeoCat Bridge (modified)</a:t>
            </a:r>
          </a:p>
        </p:txBody>
      </p:sp>
      <p:sp>
        <p:nvSpPr>
          <p:cNvPr id="282" name="Launch QGIS…"/>
          <p:cNvSpPr txBox="1"/>
          <p:nvPr>
            <p:ph type="body" idx="1"/>
          </p:nvPr>
        </p:nvSpPr>
        <p:spPr>
          <a:prstGeom prst="rect">
            <a:avLst/>
          </a:prstGeom>
        </p:spPr>
        <p:txBody>
          <a:bodyPr/>
          <a:lstStyle/>
          <a:p>
            <a:pPr/>
            <a:r>
              <a:t>Launch QGIS</a:t>
            </a:r>
          </a:p>
          <a:p>
            <a:pPr/>
            <a:r>
              <a:t>Load Data - Cycle Routes in Wellington</a:t>
            </a:r>
          </a:p>
          <a:p>
            <a:pPr/>
            <a:r>
              <a:t>Style data</a:t>
            </a:r>
          </a:p>
          <a:p>
            <a:pPr/>
            <a:r>
              <a:t>Publish using GeoCat Bridge</a:t>
            </a:r>
          </a:p>
          <a:p>
            <a:pPr lvl="1"/>
            <a:r>
              <a:t>Note - QGIS does not support ISO19115-3</a:t>
            </a:r>
          </a:p>
          <a:p>
            <a:pPr/>
            <a:r>
              <a:t>Open in ANZMet Lite V2</a:t>
            </a:r>
          </a:p>
          <a:p>
            <a:pPr lvl="1"/>
            <a:r>
              <a:t>Modify record with additional info</a:t>
            </a:r>
          </a:p>
        </p:txBody>
      </p:sp>
      <p:pic>
        <p:nvPicPr>
          <p:cNvPr id="283"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Workshop Agenda:"/>
          <p:cNvSpPr txBox="1"/>
          <p:nvPr>
            <p:ph type="title"/>
          </p:nvPr>
        </p:nvSpPr>
        <p:spPr>
          <a:prstGeom prst="rect">
            <a:avLst/>
          </a:prstGeom>
        </p:spPr>
        <p:txBody>
          <a:bodyPr/>
          <a:lstStyle/>
          <a:p>
            <a:pPr/>
            <a:r>
              <a:t>Workshop Agenda:</a:t>
            </a:r>
          </a:p>
        </p:txBody>
      </p:sp>
      <p:sp>
        <p:nvSpPr>
          <p:cNvPr id="178" name="Creating ICSM Compliant ISO19115-3 Metadat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194786">
              <a:lnSpc>
                <a:spcPct val="80000"/>
              </a:lnSpc>
              <a:defRPr spc="-113" sz="5684"/>
            </a:lvl1pPr>
          </a:lstStyle>
          <a:p>
            <a:pPr/>
            <a:r>
              <a:t>Creating ICSM Compliant ISO19115-3 Metadata</a:t>
            </a:r>
          </a:p>
        </p:txBody>
      </p:sp>
      <p:sp>
        <p:nvSpPr>
          <p:cNvPr id="179" name="Introductions…"/>
          <p:cNvSpPr txBox="1"/>
          <p:nvPr>
            <p:ph type="body" idx="1"/>
          </p:nvPr>
        </p:nvSpPr>
        <p:spPr>
          <a:prstGeom prst="rect">
            <a:avLst/>
          </a:prstGeom>
        </p:spPr>
        <p:txBody>
          <a:bodyPr/>
          <a:lstStyle/>
          <a:p>
            <a:pPr defTabSz="726440">
              <a:spcBef>
                <a:spcPts val="1500"/>
              </a:spcBef>
              <a:defRPr spc="-48" sz="4840"/>
            </a:pPr>
            <a:r>
              <a:t>Introductions</a:t>
            </a:r>
          </a:p>
          <a:p>
            <a:pPr lvl="1" indent="402336" defTabSz="726440">
              <a:spcBef>
                <a:spcPts val="1500"/>
              </a:spcBef>
              <a:defRPr spc="-48" sz="4840"/>
            </a:pPr>
            <a:r>
              <a:t>Plus - Intro to FAIR, MDWG, ISO19115-1</a:t>
            </a:r>
          </a:p>
          <a:p>
            <a:pPr defTabSz="726440">
              <a:spcBef>
                <a:spcPts val="1500"/>
              </a:spcBef>
              <a:defRPr spc="-48" sz="4840"/>
            </a:pPr>
            <a:r>
              <a:t>Tour of ANZMet Lite V2</a:t>
            </a:r>
          </a:p>
          <a:p>
            <a:pPr defTabSz="726440">
              <a:spcBef>
                <a:spcPts val="1500"/>
              </a:spcBef>
              <a:defRPr spc="-48" sz="4840"/>
            </a:pPr>
            <a:r>
              <a:t>Exercises 1 -3</a:t>
            </a:r>
          </a:p>
          <a:p>
            <a:pPr defTabSz="726440">
              <a:spcBef>
                <a:spcPts val="1500"/>
              </a:spcBef>
              <a:defRPr spc="-48" sz="4840"/>
            </a:pPr>
            <a:r>
              <a:t>BREAK</a:t>
            </a:r>
          </a:p>
          <a:p>
            <a:pPr defTabSz="726440">
              <a:spcBef>
                <a:spcPts val="1500"/>
              </a:spcBef>
              <a:defRPr spc="-48" sz="4840"/>
            </a:pPr>
            <a:r>
              <a:t>Intro to ISO 19157 - Data Quality Metadata</a:t>
            </a:r>
          </a:p>
          <a:p>
            <a:pPr defTabSz="726440">
              <a:spcBef>
                <a:spcPts val="1500"/>
              </a:spcBef>
              <a:defRPr spc="-48" sz="4840"/>
            </a:pPr>
            <a:r>
              <a:t>Exercises 4-6</a:t>
            </a:r>
          </a:p>
          <a:p>
            <a:pPr defTabSz="726440">
              <a:spcBef>
                <a:spcPts val="1500"/>
              </a:spcBef>
              <a:defRPr spc="-48" sz="4840"/>
            </a:pPr>
            <a:r>
              <a:t>Close - What’s Next for GeoSpatial Metadata</a:t>
            </a:r>
          </a:p>
        </p:txBody>
      </p:sp>
      <p:pic>
        <p:nvPicPr>
          <p:cNvPr id="180"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Break"/>
          <p:cNvSpPr txBox="1"/>
          <p:nvPr>
            <p:ph type="title"/>
          </p:nvPr>
        </p:nvSpPr>
        <p:spPr>
          <a:prstGeom prst="rect">
            <a:avLst/>
          </a:prstGeom>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Break</a:t>
            </a:r>
          </a:p>
        </p:txBody>
      </p:sp>
      <p:pic>
        <p:nvPicPr>
          <p:cNvPr id="288"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Double-click to edit"/>
          <p:cNvSpPr txBox="1"/>
          <p:nvPr>
            <p:ph type="title"/>
          </p:nvPr>
        </p:nvSpPr>
        <p:spPr>
          <a:prstGeom prst="rect">
            <a:avLst/>
          </a:prstGeom>
        </p:spPr>
        <p:txBody>
          <a:bodyPr/>
          <a:lstStyle/>
          <a:p>
            <a:pPr/>
          </a:p>
        </p:txBody>
      </p:sp>
      <p:pic>
        <p:nvPicPr>
          <p:cNvPr id="293" name="image9.jpeg" descr="image9.jpeg"/>
          <p:cNvPicPr>
            <a:picLocks noChangeAspect="1"/>
          </p:cNvPicPr>
          <p:nvPr/>
        </p:nvPicPr>
        <p:blipFill>
          <a:blip r:embed="rId3">
            <a:extLst/>
          </a:blip>
          <a:stretch>
            <a:fillRect/>
          </a:stretch>
        </p:blipFill>
        <p:spPr>
          <a:xfrm>
            <a:off x="4188022" y="-38696"/>
            <a:ext cx="14197266" cy="13716003"/>
          </a:xfrm>
          <a:prstGeom prst="rect">
            <a:avLst/>
          </a:prstGeom>
          <a:ln w="12700">
            <a:miter lim="400000"/>
          </a:ln>
        </p:spPr>
      </p:pic>
      <p:pic>
        <p:nvPicPr>
          <p:cNvPr id="294" name="image10.jpeg" descr="image10.jpeg"/>
          <p:cNvPicPr>
            <a:picLocks noChangeAspect="1"/>
          </p:cNvPicPr>
          <p:nvPr/>
        </p:nvPicPr>
        <p:blipFill>
          <a:blip r:embed="rId4">
            <a:extLst/>
          </a:blip>
          <a:stretch>
            <a:fillRect/>
          </a:stretch>
        </p:blipFill>
        <p:spPr>
          <a:xfrm>
            <a:off x="4857748" y="-29767"/>
            <a:ext cx="16204321" cy="13698144"/>
          </a:xfrm>
          <a:prstGeom prst="rect">
            <a:avLst/>
          </a:prstGeom>
          <a:ln w="12700">
            <a:miter lim="400000"/>
          </a:ln>
        </p:spPr>
      </p:pic>
      <p:pic>
        <p:nvPicPr>
          <p:cNvPr id="295" name="image11.jpeg" descr="image11.jpeg"/>
          <p:cNvPicPr>
            <a:picLocks noChangeAspect="1"/>
          </p:cNvPicPr>
          <p:nvPr/>
        </p:nvPicPr>
        <p:blipFill>
          <a:blip r:embed="rId5">
            <a:extLst/>
          </a:blip>
          <a:stretch>
            <a:fillRect/>
          </a:stretch>
        </p:blipFill>
        <p:spPr>
          <a:xfrm>
            <a:off x="3683953" y="-38696"/>
            <a:ext cx="17016094" cy="13716003"/>
          </a:xfrm>
          <a:prstGeom prst="rect">
            <a:avLst/>
          </a:prstGeom>
          <a:ln w="12700">
            <a:miter lim="400000"/>
          </a:ln>
        </p:spPr>
      </p:pic>
      <p:pic>
        <p:nvPicPr>
          <p:cNvPr id="296" name="image12.jpeg" descr="image12.jpeg"/>
          <p:cNvPicPr>
            <a:picLocks noChangeAspect="1"/>
          </p:cNvPicPr>
          <p:nvPr/>
        </p:nvPicPr>
        <p:blipFill>
          <a:blip r:embed="rId6">
            <a:extLst/>
          </a:blip>
          <a:stretch>
            <a:fillRect/>
          </a:stretch>
        </p:blipFill>
        <p:spPr>
          <a:xfrm>
            <a:off x="4244577" y="-1"/>
            <a:ext cx="15508044" cy="13716004"/>
          </a:xfrm>
          <a:prstGeom prst="rect">
            <a:avLst/>
          </a:prstGeom>
          <a:ln w="12700">
            <a:miter lim="400000"/>
          </a:ln>
        </p:spPr>
      </p:pic>
      <p:pic>
        <p:nvPicPr>
          <p:cNvPr id="297" name="image13.jpeg" descr="image13.jpeg"/>
          <p:cNvPicPr>
            <a:picLocks noChangeAspect="1"/>
          </p:cNvPicPr>
          <p:nvPr/>
        </p:nvPicPr>
        <p:blipFill>
          <a:blip r:embed="rId7">
            <a:extLst/>
          </a:blip>
          <a:stretch>
            <a:fillRect/>
          </a:stretch>
        </p:blipFill>
        <p:spPr>
          <a:xfrm>
            <a:off x="4439569" y="11338"/>
            <a:ext cx="14298437" cy="13615933"/>
          </a:xfrm>
          <a:prstGeom prst="rect">
            <a:avLst/>
          </a:prstGeom>
          <a:ln w="12700">
            <a:miter lim="400000"/>
          </a:ln>
        </p:spPr>
      </p:pic>
      <p:pic>
        <p:nvPicPr>
          <p:cNvPr id="298" name="image14.jpeg" descr="image14.jpeg"/>
          <p:cNvPicPr>
            <a:picLocks noChangeAspect="1"/>
          </p:cNvPicPr>
          <p:nvPr/>
        </p:nvPicPr>
        <p:blipFill>
          <a:blip r:embed="rId8">
            <a:extLst/>
          </a:blip>
          <a:stretch>
            <a:fillRect/>
          </a:stretch>
        </p:blipFill>
        <p:spPr>
          <a:xfrm>
            <a:off x="4738686" y="41177"/>
            <a:ext cx="14167814" cy="13556255"/>
          </a:xfrm>
          <a:prstGeom prst="rect">
            <a:avLst/>
          </a:prstGeom>
          <a:ln w="12700">
            <a:miter lim="400000"/>
          </a:ln>
        </p:spPr>
      </p:pic>
      <p:pic>
        <p:nvPicPr>
          <p:cNvPr id="299" name="image15.jpeg" descr="image15.jpeg"/>
          <p:cNvPicPr>
            <a:picLocks noChangeAspect="1"/>
          </p:cNvPicPr>
          <p:nvPr/>
        </p:nvPicPr>
        <p:blipFill>
          <a:blip r:embed="rId9">
            <a:extLst/>
          </a:blip>
          <a:stretch>
            <a:fillRect/>
          </a:stretch>
        </p:blipFill>
        <p:spPr>
          <a:xfrm>
            <a:off x="4863973" y="53576"/>
            <a:ext cx="14656054" cy="13531457"/>
          </a:xfrm>
          <a:prstGeom prst="rect">
            <a:avLst/>
          </a:prstGeom>
          <a:ln w="12700">
            <a:miter lim="400000"/>
          </a:ln>
        </p:spPr>
      </p:pic>
      <p:pic>
        <p:nvPicPr>
          <p:cNvPr id="300" name="image16.jpeg" descr="image16.jpeg"/>
          <p:cNvPicPr>
            <a:picLocks noChangeAspect="1"/>
          </p:cNvPicPr>
          <p:nvPr/>
        </p:nvPicPr>
        <p:blipFill>
          <a:blip r:embed="rId10">
            <a:extLst/>
          </a:blip>
          <a:stretch>
            <a:fillRect/>
          </a:stretch>
        </p:blipFill>
        <p:spPr>
          <a:xfrm>
            <a:off x="5330404" y="-20837"/>
            <a:ext cx="13723192" cy="13757673"/>
          </a:xfrm>
          <a:prstGeom prst="rect">
            <a:avLst/>
          </a:prstGeom>
          <a:ln w="12700">
            <a:miter lim="400000"/>
          </a:ln>
        </p:spPr>
      </p:pic>
      <p:pic>
        <p:nvPicPr>
          <p:cNvPr id="301" name="image17.jpeg" descr="image17.jpeg"/>
          <p:cNvPicPr>
            <a:picLocks noChangeAspect="1"/>
          </p:cNvPicPr>
          <p:nvPr/>
        </p:nvPicPr>
        <p:blipFill>
          <a:blip r:embed="rId11">
            <a:extLst/>
          </a:blip>
          <a:stretch>
            <a:fillRect/>
          </a:stretch>
        </p:blipFill>
        <p:spPr>
          <a:xfrm>
            <a:off x="3711772" y="-35719"/>
            <a:ext cx="16552651" cy="13635730"/>
          </a:xfrm>
          <a:prstGeom prst="rect">
            <a:avLst/>
          </a:prstGeom>
          <a:ln w="12700">
            <a:miter lim="400000"/>
          </a:ln>
        </p:spPr>
      </p:pic>
      <p:pic>
        <p:nvPicPr>
          <p:cNvPr id="302" name="image18.jpeg" descr="image18.jpeg"/>
          <p:cNvPicPr>
            <a:picLocks noChangeAspect="1"/>
          </p:cNvPicPr>
          <p:nvPr/>
        </p:nvPicPr>
        <p:blipFill>
          <a:blip r:embed="rId12">
            <a:extLst/>
          </a:blip>
          <a:stretch>
            <a:fillRect/>
          </a:stretch>
        </p:blipFill>
        <p:spPr>
          <a:xfrm>
            <a:off x="4997200" y="8928"/>
            <a:ext cx="13183176" cy="13698144"/>
          </a:xfrm>
          <a:prstGeom prst="rect">
            <a:avLst/>
          </a:prstGeom>
          <a:ln w="12700">
            <a:miter lim="400000"/>
          </a:ln>
        </p:spPr>
      </p:pic>
      <p:pic>
        <p:nvPicPr>
          <p:cNvPr id="303" name="image19.jpeg" descr="image19.jpeg"/>
          <p:cNvPicPr>
            <a:picLocks noChangeAspect="1"/>
          </p:cNvPicPr>
          <p:nvPr/>
        </p:nvPicPr>
        <p:blipFill>
          <a:blip r:embed="rId13">
            <a:extLst/>
          </a:blip>
          <a:stretch>
            <a:fillRect/>
          </a:stretch>
        </p:blipFill>
        <p:spPr>
          <a:xfrm>
            <a:off x="4939190" y="-66927"/>
            <a:ext cx="13766806" cy="13698144"/>
          </a:xfrm>
          <a:prstGeom prst="rect">
            <a:avLst/>
          </a:prstGeom>
          <a:ln w="12700">
            <a:miter lim="400000"/>
          </a:ln>
        </p:spPr>
      </p:pic>
      <p:pic>
        <p:nvPicPr>
          <p:cNvPr id="304" name="image20.jpeg" descr="image20.jpeg"/>
          <p:cNvPicPr>
            <a:picLocks noChangeAspect="1"/>
          </p:cNvPicPr>
          <p:nvPr/>
        </p:nvPicPr>
        <p:blipFill>
          <a:blip r:embed="rId14">
            <a:extLst/>
          </a:blip>
          <a:stretch>
            <a:fillRect/>
          </a:stretch>
        </p:blipFill>
        <p:spPr>
          <a:xfrm>
            <a:off x="6406385" y="17857"/>
            <a:ext cx="13107048" cy="13727910"/>
          </a:xfrm>
          <a:prstGeom prst="rect">
            <a:avLst/>
          </a:prstGeom>
          <a:ln w="12700">
            <a:miter lim="400000"/>
          </a:ln>
        </p:spPr>
      </p:pic>
      <p:pic>
        <p:nvPicPr>
          <p:cNvPr id="305" name="image21.png" descr="image21.png"/>
          <p:cNvPicPr>
            <a:picLocks noChangeAspect="1"/>
          </p:cNvPicPr>
          <p:nvPr/>
        </p:nvPicPr>
        <p:blipFill>
          <a:blip r:embed="rId15">
            <a:extLst/>
          </a:blip>
          <a:stretch>
            <a:fillRect/>
          </a:stretch>
        </p:blipFill>
        <p:spPr>
          <a:xfrm>
            <a:off x="3099433" y="38571"/>
            <a:ext cx="18264187" cy="13698144"/>
          </a:xfrm>
          <a:prstGeom prst="rect">
            <a:avLst/>
          </a:prstGeom>
          <a:ln w="12700">
            <a:miter lim="400000"/>
          </a:ln>
        </p:spPr>
      </p:pic>
      <p:grpSp>
        <p:nvGrpSpPr>
          <p:cNvPr id="308" name="Group"/>
          <p:cNvGrpSpPr/>
          <p:nvPr/>
        </p:nvGrpSpPr>
        <p:grpSpPr>
          <a:xfrm>
            <a:off x="9481744" y="4088827"/>
            <a:ext cx="5420510" cy="5538347"/>
            <a:chOff x="0" y="0"/>
            <a:chExt cx="5420508" cy="5538345"/>
          </a:xfrm>
        </p:grpSpPr>
        <p:pic>
          <p:nvPicPr>
            <p:cNvPr id="306" name="image22.jpeg" descr="image22.jpeg"/>
            <p:cNvPicPr>
              <a:picLocks noChangeAspect="1"/>
            </p:cNvPicPr>
            <p:nvPr/>
          </p:nvPicPr>
          <p:blipFill>
            <a:blip r:embed="rId16">
              <a:extLst/>
            </a:blip>
            <a:stretch>
              <a:fillRect/>
            </a:stretch>
          </p:blipFill>
          <p:spPr>
            <a:xfrm>
              <a:off x="1384585" y="4566187"/>
              <a:ext cx="2651337" cy="972159"/>
            </a:xfrm>
            <a:prstGeom prst="rect">
              <a:avLst/>
            </a:prstGeom>
            <a:ln w="12700" cap="flat">
              <a:noFill/>
              <a:miter lim="400000"/>
            </a:ln>
            <a:effectLst/>
          </p:spPr>
        </p:pic>
        <p:pic>
          <p:nvPicPr>
            <p:cNvPr id="307" name="image23.jpeg" descr="image23.jpeg"/>
            <p:cNvPicPr>
              <a:picLocks noChangeAspect="1"/>
            </p:cNvPicPr>
            <p:nvPr/>
          </p:nvPicPr>
          <p:blipFill>
            <a:blip r:embed="rId17">
              <a:extLst/>
            </a:blip>
            <a:stretch>
              <a:fillRect/>
            </a:stretch>
          </p:blipFill>
          <p:spPr>
            <a:xfrm>
              <a:off x="0" y="0"/>
              <a:ext cx="5420509" cy="2474581"/>
            </a:xfrm>
            <a:prstGeom prst="rect">
              <a:avLst/>
            </a:prstGeom>
            <a:ln w="12700" cap="flat">
              <a:noFill/>
              <a:miter lim="400000"/>
            </a:ln>
            <a:effectLst/>
          </p:spPr>
        </p:pic>
      </p:grpSp>
      <p:pic>
        <p:nvPicPr>
          <p:cNvPr id="309" name="01 Catching Feathers.mp3" descr="01 Catching Feathers.mp3"/>
          <p:cNvPicPr>
            <a:picLocks noChangeAspect="0"/>
          </p:cNvPicPr>
          <p:nvPr>
            <a:audioFile r:link="rId18"/>
            <p:extLst>
              <p:ext uri="{DAA4B4D4-6D71-4841-9C94-3DE7FCFB9230}">
                <p14:media xmlns:p14="http://schemas.microsoft.com/office/powerpoint/2010/main" r:embed="rId19"/>
              </p:ext>
            </p:extLst>
          </p:nvPr>
        </p:nvPicPr>
        <p:blipFill>
          <a:blip r:embed="rId20">
            <a:extLst/>
          </a:blip>
          <a:stretch>
            <a:fillRect/>
          </a:stretch>
        </p:blipFill>
        <p:spPr>
          <a:xfrm>
            <a:off x="12319000" y="6985000"/>
            <a:ext cx="571501" cy="571501"/>
          </a:xfrm>
          <a:prstGeom prst="rect">
            <a:avLst/>
          </a:prstGeom>
          <a:ln w="12700">
            <a:miter lim="400000"/>
          </a:ln>
        </p:spPr>
      </p:pic>
    </p:spTree>
  </p:cSld>
  <p:clrMapOvr>
    <a:masterClrMapping/>
  </p:clrMapOvr>
  <p:transition xmlns:p14="http://schemas.microsoft.com/office/powerpoint/2010/main" spd="med" advClick="0" advTm="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69191" fill="hold"/>
                                        <p:tgtEl>
                                          <p:spTgt spid="309"/>
                                        </p:tgtEl>
                                      </p:cBhvr>
                                    </p:cmd>
                                  </p:childTnLst>
                                </p:cTn>
                              </p:par>
                            </p:childTnLst>
                          </p:cTn>
                        </p:par>
                        <p:par>
                          <p:cTn id="7" fill="hold">
                            <p:stCondLst>
                              <p:cond delay="269191"/>
                            </p:stCondLst>
                            <p:childTnLst>
                              <p:par>
                                <p:cTn id="8" presetClass="exit" nodeType="afterEffect" presetSubtype="8" presetID="2" grpId="2" fill="hold">
                                  <p:stCondLst>
                                    <p:cond delay="2750"/>
                                  </p:stCondLst>
                                  <p:iterate type="el" backwards="0">
                                    <p:tmAbs val="0"/>
                                  </p:iterate>
                                  <p:childTnLst>
                                    <p:anim calcmode="lin" valueType="num">
                                      <p:cBhvr>
                                        <p:cTn id="9" dur="500" fill="hold"/>
                                        <p:tgtEl>
                                          <p:spTgt spid="305"/>
                                        </p:tgtEl>
                                        <p:attrNameLst>
                                          <p:attrName>ppt_x</p:attrName>
                                        </p:attrNameLst>
                                      </p:cBhvr>
                                      <p:tavLst>
                                        <p:tav tm="0">
                                          <p:val>
                                            <p:strVal val="ppt_x"/>
                                          </p:val>
                                        </p:tav>
                                        <p:tav tm="100000">
                                          <p:val>
                                            <p:strVal val="0-ppt_w/2"/>
                                          </p:val>
                                        </p:tav>
                                      </p:tavLst>
                                    </p:anim>
                                    <p:anim calcmode="lin" valueType="num">
                                      <p:cBhvr>
                                        <p:cTn id="10" dur="500" fill="hold"/>
                                        <p:tgtEl>
                                          <p:spTgt spid="305"/>
                                        </p:tgtEl>
                                        <p:attrNameLst>
                                          <p:attrName>ppt_y</p:attrName>
                                        </p:attrNameLst>
                                      </p:cBhvr>
                                      <p:tavLst>
                                        <p:tav tm="0">
                                          <p:val>
                                            <p:strVal val="ppt_y"/>
                                          </p:val>
                                        </p:tav>
                                        <p:tav tm="100000">
                                          <p:val>
                                            <p:strVal val="ppt_y"/>
                                          </p:val>
                                        </p:tav>
                                      </p:tavLst>
                                    </p:anim>
                                    <p:set>
                                      <p:cBhvr>
                                        <p:cTn id="11" fill="hold">
                                          <p:stCondLst>
                                            <p:cond delay="499"/>
                                          </p:stCondLst>
                                        </p:cTn>
                                        <p:tgtEl>
                                          <p:spTgt spid="305"/>
                                        </p:tgtEl>
                                        <p:attrNameLst>
                                          <p:attrName>style.visibility</p:attrName>
                                        </p:attrNameLst>
                                      </p:cBhvr>
                                      <p:to>
                                        <p:strVal val="hidden"/>
                                      </p:to>
                                    </p:set>
                                  </p:childTnLst>
                                </p:cTn>
                              </p:par>
                            </p:childTnLst>
                          </p:cTn>
                        </p:par>
                        <p:par>
                          <p:cTn id="12" fill="hold">
                            <p:stCondLst>
                              <p:cond delay="272441"/>
                            </p:stCondLst>
                            <p:childTnLst>
                              <p:par>
                                <p:cTn id="13" presetClass="entr" nodeType="afterEffect" presetSubtype="2" presetID="2" grpId="3" fill="hold">
                                  <p:stCondLst>
                                    <p:cond delay="0"/>
                                  </p:stCondLst>
                                  <p:iterate type="el" backwards="0">
                                    <p:tmAbs val="0"/>
                                  </p:iterate>
                                  <p:childTnLst>
                                    <p:set>
                                      <p:cBhvr>
                                        <p:cTn id="14" fill="hold"/>
                                        <p:tgtEl>
                                          <p:spTgt spid="293"/>
                                        </p:tgtEl>
                                        <p:attrNameLst>
                                          <p:attrName>style.visibility</p:attrName>
                                        </p:attrNameLst>
                                      </p:cBhvr>
                                      <p:to>
                                        <p:strVal val="visible"/>
                                      </p:to>
                                    </p:set>
                                    <p:anim calcmode="lin" valueType="num">
                                      <p:cBhvr>
                                        <p:cTn id="15" dur="500" fill="hold"/>
                                        <p:tgtEl>
                                          <p:spTgt spid="293"/>
                                        </p:tgtEl>
                                        <p:attrNameLst>
                                          <p:attrName>ppt_x</p:attrName>
                                        </p:attrNameLst>
                                      </p:cBhvr>
                                      <p:tavLst>
                                        <p:tav tm="0">
                                          <p:val>
                                            <p:strVal val="1+#ppt_w/2"/>
                                          </p:val>
                                        </p:tav>
                                        <p:tav tm="100000">
                                          <p:val>
                                            <p:strVal val="#ppt_x"/>
                                          </p:val>
                                        </p:tav>
                                      </p:tavLst>
                                    </p:anim>
                                    <p:anim calcmode="lin" valueType="num">
                                      <p:cBhvr>
                                        <p:cTn id="16" dur="500" fill="hold"/>
                                        <p:tgtEl>
                                          <p:spTgt spid="293"/>
                                        </p:tgtEl>
                                        <p:attrNameLst>
                                          <p:attrName>ppt_y</p:attrName>
                                        </p:attrNameLst>
                                      </p:cBhvr>
                                      <p:tavLst>
                                        <p:tav tm="0">
                                          <p:val>
                                            <p:strVal val="#ppt_y"/>
                                          </p:val>
                                        </p:tav>
                                        <p:tav tm="100000">
                                          <p:val>
                                            <p:strVal val="#ppt_y"/>
                                          </p:val>
                                        </p:tav>
                                      </p:tavLst>
                                    </p:anim>
                                  </p:childTnLst>
                                </p:cTn>
                              </p:par>
                            </p:childTnLst>
                          </p:cTn>
                        </p:par>
                        <p:par>
                          <p:cTn id="17" fill="hold">
                            <p:stCondLst>
                              <p:cond delay="272941"/>
                            </p:stCondLst>
                            <p:childTnLst>
                              <p:par>
                                <p:cTn id="18" presetClass="exit" nodeType="afterEffect" presetSubtype="8" presetID="2" grpId="4" fill="hold">
                                  <p:stCondLst>
                                    <p:cond delay="2500"/>
                                  </p:stCondLst>
                                  <p:iterate type="el" backwards="0">
                                    <p:tmAbs val="0"/>
                                  </p:iterate>
                                  <p:childTnLst>
                                    <p:anim calcmode="lin" valueType="num">
                                      <p:cBhvr>
                                        <p:cTn id="19" dur="500" fill="hold"/>
                                        <p:tgtEl>
                                          <p:spTgt spid="293"/>
                                        </p:tgtEl>
                                        <p:attrNameLst>
                                          <p:attrName>ppt_x</p:attrName>
                                        </p:attrNameLst>
                                      </p:cBhvr>
                                      <p:tavLst>
                                        <p:tav tm="0">
                                          <p:val>
                                            <p:strVal val="ppt_x"/>
                                          </p:val>
                                        </p:tav>
                                        <p:tav tm="100000">
                                          <p:val>
                                            <p:strVal val="0-ppt_w/2"/>
                                          </p:val>
                                        </p:tav>
                                      </p:tavLst>
                                    </p:anim>
                                    <p:anim calcmode="lin" valueType="num">
                                      <p:cBhvr>
                                        <p:cTn id="20" dur="500" fill="hold"/>
                                        <p:tgtEl>
                                          <p:spTgt spid="293"/>
                                        </p:tgtEl>
                                        <p:attrNameLst>
                                          <p:attrName>ppt_y</p:attrName>
                                        </p:attrNameLst>
                                      </p:cBhvr>
                                      <p:tavLst>
                                        <p:tav tm="0">
                                          <p:val>
                                            <p:strVal val="ppt_y"/>
                                          </p:val>
                                        </p:tav>
                                        <p:tav tm="100000">
                                          <p:val>
                                            <p:strVal val="ppt_y"/>
                                          </p:val>
                                        </p:tav>
                                      </p:tavLst>
                                    </p:anim>
                                    <p:set>
                                      <p:cBhvr>
                                        <p:cTn id="21" fill="hold">
                                          <p:stCondLst>
                                            <p:cond delay="499"/>
                                          </p:stCondLst>
                                        </p:cTn>
                                        <p:tgtEl>
                                          <p:spTgt spid="293"/>
                                        </p:tgtEl>
                                        <p:attrNameLst>
                                          <p:attrName>style.visibility</p:attrName>
                                        </p:attrNameLst>
                                      </p:cBhvr>
                                      <p:to>
                                        <p:strVal val="hidden"/>
                                      </p:to>
                                    </p:set>
                                  </p:childTnLst>
                                </p:cTn>
                              </p:par>
                            </p:childTnLst>
                          </p:cTn>
                        </p:par>
                        <p:par>
                          <p:cTn id="22" fill="hold">
                            <p:stCondLst>
                              <p:cond delay="275941"/>
                            </p:stCondLst>
                            <p:childTnLst>
                              <p:par>
                                <p:cTn id="23" presetClass="entr" nodeType="afterEffect" presetSubtype="2" presetID="2" grpId="5" fill="hold">
                                  <p:stCondLst>
                                    <p:cond delay="0"/>
                                  </p:stCondLst>
                                  <p:iterate type="el" backwards="0">
                                    <p:tmAbs val="0"/>
                                  </p:iterate>
                                  <p:childTnLst>
                                    <p:set>
                                      <p:cBhvr>
                                        <p:cTn id="24" fill="hold"/>
                                        <p:tgtEl>
                                          <p:spTgt spid="294"/>
                                        </p:tgtEl>
                                        <p:attrNameLst>
                                          <p:attrName>style.visibility</p:attrName>
                                        </p:attrNameLst>
                                      </p:cBhvr>
                                      <p:to>
                                        <p:strVal val="visible"/>
                                      </p:to>
                                    </p:set>
                                    <p:anim calcmode="lin" valueType="num">
                                      <p:cBhvr>
                                        <p:cTn id="25" dur="500" fill="hold"/>
                                        <p:tgtEl>
                                          <p:spTgt spid="294"/>
                                        </p:tgtEl>
                                        <p:attrNameLst>
                                          <p:attrName>ppt_x</p:attrName>
                                        </p:attrNameLst>
                                      </p:cBhvr>
                                      <p:tavLst>
                                        <p:tav tm="0">
                                          <p:val>
                                            <p:strVal val="1+#ppt_w/2"/>
                                          </p:val>
                                        </p:tav>
                                        <p:tav tm="100000">
                                          <p:val>
                                            <p:strVal val="#ppt_x"/>
                                          </p:val>
                                        </p:tav>
                                      </p:tavLst>
                                    </p:anim>
                                    <p:anim calcmode="lin" valueType="num">
                                      <p:cBhvr>
                                        <p:cTn id="26" dur="500" fill="hold"/>
                                        <p:tgtEl>
                                          <p:spTgt spid="294"/>
                                        </p:tgtEl>
                                        <p:attrNameLst>
                                          <p:attrName>ppt_y</p:attrName>
                                        </p:attrNameLst>
                                      </p:cBhvr>
                                      <p:tavLst>
                                        <p:tav tm="0">
                                          <p:val>
                                            <p:strVal val="#ppt_y"/>
                                          </p:val>
                                        </p:tav>
                                        <p:tav tm="100000">
                                          <p:val>
                                            <p:strVal val="#ppt_y"/>
                                          </p:val>
                                        </p:tav>
                                      </p:tavLst>
                                    </p:anim>
                                  </p:childTnLst>
                                </p:cTn>
                              </p:par>
                            </p:childTnLst>
                          </p:cTn>
                        </p:par>
                        <p:par>
                          <p:cTn id="27" fill="hold">
                            <p:stCondLst>
                              <p:cond delay="276441"/>
                            </p:stCondLst>
                            <p:childTnLst>
                              <p:par>
                                <p:cTn id="28" presetClass="exit" nodeType="afterEffect" presetSubtype="8" presetID="2" grpId="6" fill="hold">
                                  <p:stCondLst>
                                    <p:cond delay="2500"/>
                                  </p:stCondLst>
                                  <p:iterate type="el" backwards="0">
                                    <p:tmAbs val="0"/>
                                  </p:iterate>
                                  <p:childTnLst>
                                    <p:anim calcmode="lin" valueType="num">
                                      <p:cBhvr>
                                        <p:cTn id="29" dur="500" fill="hold"/>
                                        <p:tgtEl>
                                          <p:spTgt spid="294"/>
                                        </p:tgtEl>
                                        <p:attrNameLst>
                                          <p:attrName>ppt_x</p:attrName>
                                        </p:attrNameLst>
                                      </p:cBhvr>
                                      <p:tavLst>
                                        <p:tav tm="0">
                                          <p:val>
                                            <p:strVal val="ppt_x"/>
                                          </p:val>
                                        </p:tav>
                                        <p:tav tm="100000">
                                          <p:val>
                                            <p:strVal val="0-ppt_w/2"/>
                                          </p:val>
                                        </p:tav>
                                      </p:tavLst>
                                    </p:anim>
                                    <p:anim calcmode="lin" valueType="num">
                                      <p:cBhvr>
                                        <p:cTn id="30" dur="500" fill="hold"/>
                                        <p:tgtEl>
                                          <p:spTgt spid="294"/>
                                        </p:tgtEl>
                                        <p:attrNameLst>
                                          <p:attrName>ppt_y</p:attrName>
                                        </p:attrNameLst>
                                      </p:cBhvr>
                                      <p:tavLst>
                                        <p:tav tm="0">
                                          <p:val>
                                            <p:strVal val="ppt_y"/>
                                          </p:val>
                                        </p:tav>
                                        <p:tav tm="100000">
                                          <p:val>
                                            <p:strVal val="ppt_y"/>
                                          </p:val>
                                        </p:tav>
                                      </p:tavLst>
                                    </p:anim>
                                    <p:set>
                                      <p:cBhvr>
                                        <p:cTn id="31" fill="hold">
                                          <p:stCondLst>
                                            <p:cond delay="499"/>
                                          </p:stCondLst>
                                        </p:cTn>
                                        <p:tgtEl>
                                          <p:spTgt spid="294"/>
                                        </p:tgtEl>
                                        <p:attrNameLst>
                                          <p:attrName>style.visibility</p:attrName>
                                        </p:attrNameLst>
                                      </p:cBhvr>
                                      <p:to>
                                        <p:strVal val="hidden"/>
                                      </p:to>
                                    </p:set>
                                  </p:childTnLst>
                                </p:cTn>
                              </p:par>
                            </p:childTnLst>
                          </p:cTn>
                        </p:par>
                        <p:par>
                          <p:cTn id="32" fill="hold">
                            <p:stCondLst>
                              <p:cond delay="279441"/>
                            </p:stCondLst>
                            <p:childTnLst>
                              <p:par>
                                <p:cTn id="33" presetClass="entr" nodeType="afterEffect" presetSubtype="2" presetID="2" grpId="7" fill="hold">
                                  <p:stCondLst>
                                    <p:cond delay="0"/>
                                  </p:stCondLst>
                                  <p:iterate type="el" backwards="0">
                                    <p:tmAbs val="0"/>
                                  </p:iterate>
                                  <p:childTnLst>
                                    <p:set>
                                      <p:cBhvr>
                                        <p:cTn id="34" fill="hold"/>
                                        <p:tgtEl>
                                          <p:spTgt spid="295"/>
                                        </p:tgtEl>
                                        <p:attrNameLst>
                                          <p:attrName>style.visibility</p:attrName>
                                        </p:attrNameLst>
                                      </p:cBhvr>
                                      <p:to>
                                        <p:strVal val="visible"/>
                                      </p:to>
                                    </p:set>
                                    <p:anim calcmode="lin" valueType="num">
                                      <p:cBhvr>
                                        <p:cTn id="35" dur="500" fill="hold"/>
                                        <p:tgtEl>
                                          <p:spTgt spid="295"/>
                                        </p:tgtEl>
                                        <p:attrNameLst>
                                          <p:attrName>ppt_x</p:attrName>
                                        </p:attrNameLst>
                                      </p:cBhvr>
                                      <p:tavLst>
                                        <p:tav tm="0">
                                          <p:val>
                                            <p:strVal val="1+#ppt_w/2"/>
                                          </p:val>
                                        </p:tav>
                                        <p:tav tm="100000">
                                          <p:val>
                                            <p:strVal val="#ppt_x"/>
                                          </p:val>
                                        </p:tav>
                                      </p:tavLst>
                                    </p:anim>
                                    <p:anim calcmode="lin" valueType="num">
                                      <p:cBhvr>
                                        <p:cTn id="36" dur="500" fill="hold"/>
                                        <p:tgtEl>
                                          <p:spTgt spid="295"/>
                                        </p:tgtEl>
                                        <p:attrNameLst>
                                          <p:attrName>ppt_y</p:attrName>
                                        </p:attrNameLst>
                                      </p:cBhvr>
                                      <p:tavLst>
                                        <p:tav tm="0">
                                          <p:val>
                                            <p:strVal val="#ppt_y"/>
                                          </p:val>
                                        </p:tav>
                                        <p:tav tm="100000">
                                          <p:val>
                                            <p:strVal val="#ppt_y"/>
                                          </p:val>
                                        </p:tav>
                                      </p:tavLst>
                                    </p:anim>
                                  </p:childTnLst>
                                </p:cTn>
                              </p:par>
                            </p:childTnLst>
                          </p:cTn>
                        </p:par>
                        <p:par>
                          <p:cTn id="37" fill="hold">
                            <p:stCondLst>
                              <p:cond delay="279941"/>
                            </p:stCondLst>
                            <p:childTnLst>
                              <p:par>
                                <p:cTn id="38" presetClass="exit" nodeType="afterEffect" presetSubtype="8" presetID="2" grpId="8" fill="hold">
                                  <p:stCondLst>
                                    <p:cond delay="2500"/>
                                  </p:stCondLst>
                                  <p:iterate type="el" backwards="0">
                                    <p:tmAbs val="0"/>
                                  </p:iterate>
                                  <p:childTnLst>
                                    <p:anim calcmode="lin" valueType="num">
                                      <p:cBhvr>
                                        <p:cTn id="39" dur="500" fill="hold"/>
                                        <p:tgtEl>
                                          <p:spTgt spid="295"/>
                                        </p:tgtEl>
                                        <p:attrNameLst>
                                          <p:attrName>ppt_x</p:attrName>
                                        </p:attrNameLst>
                                      </p:cBhvr>
                                      <p:tavLst>
                                        <p:tav tm="0">
                                          <p:val>
                                            <p:strVal val="ppt_x"/>
                                          </p:val>
                                        </p:tav>
                                        <p:tav tm="100000">
                                          <p:val>
                                            <p:strVal val="0-ppt_w/2"/>
                                          </p:val>
                                        </p:tav>
                                      </p:tavLst>
                                    </p:anim>
                                    <p:anim calcmode="lin" valueType="num">
                                      <p:cBhvr>
                                        <p:cTn id="40" dur="500" fill="hold"/>
                                        <p:tgtEl>
                                          <p:spTgt spid="295"/>
                                        </p:tgtEl>
                                        <p:attrNameLst>
                                          <p:attrName>ppt_y</p:attrName>
                                        </p:attrNameLst>
                                      </p:cBhvr>
                                      <p:tavLst>
                                        <p:tav tm="0">
                                          <p:val>
                                            <p:strVal val="ppt_y"/>
                                          </p:val>
                                        </p:tav>
                                        <p:tav tm="100000">
                                          <p:val>
                                            <p:strVal val="ppt_y"/>
                                          </p:val>
                                        </p:tav>
                                      </p:tavLst>
                                    </p:anim>
                                    <p:set>
                                      <p:cBhvr>
                                        <p:cTn id="41" fill="hold">
                                          <p:stCondLst>
                                            <p:cond delay="499"/>
                                          </p:stCondLst>
                                        </p:cTn>
                                        <p:tgtEl>
                                          <p:spTgt spid="295"/>
                                        </p:tgtEl>
                                        <p:attrNameLst>
                                          <p:attrName>style.visibility</p:attrName>
                                        </p:attrNameLst>
                                      </p:cBhvr>
                                      <p:to>
                                        <p:strVal val="hidden"/>
                                      </p:to>
                                    </p:set>
                                  </p:childTnLst>
                                </p:cTn>
                              </p:par>
                            </p:childTnLst>
                          </p:cTn>
                        </p:par>
                        <p:par>
                          <p:cTn id="42" fill="hold">
                            <p:stCondLst>
                              <p:cond delay="282941"/>
                            </p:stCondLst>
                            <p:childTnLst>
                              <p:par>
                                <p:cTn id="43" presetClass="entr" nodeType="afterEffect" presetSubtype="2" presetID="2" grpId="9" fill="hold">
                                  <p:stCondLst>
                                    <p:cond delay="0"/>
                                  </p:stCondLst>
                                  <p:iterate type="el" backwards="0">
                                    <p:tmAbs val="0"/>
                                  </p:iterate>
                                  <p:childTnLst>
                                    <p:set>
                                      <p:cBhvr>
                                        <p:cTn id="44" fill="hold"/>
                                        <p:tgtEl>
                                          <p:spTgt spid="296"/>
                                        </p:tgtEl>
                                        <p:attrNameLst>
                                          <p:attrName>style.visibility</p:attrName>
                                        </p:attrNameLst>
                                      </p:cBhvr>
                                      <p:to>
                                        <p:strVal val="visible"/>
                                      </p:to>
                                    </p:set>
                                    <p:anim calcmode="lin" valueType="num">
                                      <p:cBhvr>
                                        <p:cTn id="45" dur="500" fill="hold"/>
                                        <p:tgtEl>
                                          <p:spTgt spid="296"/>
                                        </p:tgtEl>
                                        <p:attrNameLst>
                                          <p:attrName>ppt_x</p:attrName>
                                        </p:attrNameLst>
                                      </p:cBhvr>
                                      <p:tavLst>
                                        <p:tav tm="0">
                                          <p:val>
                                            <p:strVal val="1+#ppt_w/2"/>
                                          </p:val>
                                        </p:tav>
                                        <p:tav tm="100000">
                                          <p:val>
                                            <p:strVal val="#ppt_x"/>
                                          </p:val>
                                        </p:tav>
                                      </p:tavLst>
                                    </p:anim>
                                    <p:anim calcmode="lin" valueType="num">
                                      <p:cBhvr>
                                        <p:cTn id="46" dur="500" fill="hold"/>
                                        <p:tgtEl>
                                          <p:spTgt spid="296"/>
                                        </p:tgtEl>
                                        <p:attrNameLst>
                                          <p:attrName>ppt_y</p:attrName>
                                        </p:attrNameLst>
                                      </p:cBhvr>
                                      <p:tavLst>
                                        <p:tav tm="0">
                                          <p:val>
                                            <p:strVal val="#ppt_y"/>
                                          </p:val>
                                        </p:tav>
                                        <p:tav tm="100000">
                                          <p:val>
                                            <p:strVal val="#ppt_y"/>
                                          </p:val>
                                        </p:tav>
                                      </p:tavLst>
                                    </p:anim>
                                  </p:childTnLst>
                                </p:cTn>
                              </p:par>
                            </p:childTnLst>
                          </p:cTn>
                        </p:par>
                        <p:par>
                          <p:cTn id="47" fill="hold">
                            <p:stCondLst>
                              <p:cond delay="283441"/>
                            </p:stCondLst>
                            <p:childTnLst>
                              <p:par>
                                <p:cTn id="48" presetClass="exit" nodeType="afterEffect" presetSubtype="8" presetID="2" grpId="10" fill="hold">
                                  <p:stCondLst>
                                    <p:cond delay="2500"/>
                                  </p:stCondLst>
                                  <p:iterate type="el" backwards="0">
                                    <p:tmAbs val="0"/>
                                  </p:iterate>
                                  <p:childTnLst>
                                    <p:anim calcmode="lin" valueType="num">
                                      <p:cBhvr>
                                        <p:cTn id="49" dur="500" fill="hold"/>
                                        <p:tgtEl>
                                          <p:spTgt spid="296"/>
                                        </p:tgtEl>
                                        <p:attrNameLst>
                                          <p:attrName>ppt_x</p:attrName>
                                        </p:attrNameLst>
                                      </p:cBhvr>
                                      <p:tavLst>
                                        <p:tav tm="0">
                                          <p:val>
                                            <p:strVal val="ppt_x"/>
                                          </p:val>
                                        </p:tav>
                                        <p:tav tm="100000">
                                          <p:val>
                                            <p:strVal val="0-ppt_w/2"/>
                                          </p:val>
                                        </p:tav>
                                      </p:tavLst>
                                    </p:anim>
                                    <p:anim calcmode="lin" valueType="num">
                                      <p:cBhvr>
                                        <p:cTn id="50" dur="500" fill="hold"/>
                                        <p:tgtEl>
                                          <p:spTgt spid="296"/>
                                        </p:tgtEl>
                                        <p:attrNameLst>
                                          <p:attrName>ppt_y</p:attrName>
                                        </p:attrNameLst>
                                      </p:cBhvr>
                                      <p:tavLst>
                                        <p:tav tm="0">
                                          <p:val>
                                            <p:strVal val="ppt_y"/>
                                          </p:val>
                                        </p:tav>
                                        <p:tav tm="100000">
                                          <p:val>
                                            <p:strVal val="ppt_y"/>
                                          </p:val>
                                        </p:tav>
                                      </p:tavLst>
                                    </p:anim>
                                    <p:set>
                                      <p:cBhvr>
                                        <p:cTn id="51" fill="hold">
                                          <p:stCondLst>
                                            <p:cond delay="499"/>
                                          </p:stCondLst>
                                        </p:cTn>
                                        <p:tgtEl>
                                          <p:spTgt spid="296"/>
                                        </p:tgtEl>
                                        <p:attrNameLst>
                                          <p:attrName>style.visibility</p:attrName>
                                        </p:attrNameLst>
                                      </p:cBhvr>
                                      <p:to>
                                        <p:strVal val="hidden"/>
                                      </p:to>
                                    </p:set>
                                  </p:childTnLst>
                                </p:cTn>
                              </p:par>
                            </p:childTnLst>
                          </p:cTn>
                        </p:par>
                        <p:par>
                          <p:cTn id="52" fill="hold">
                            <p:stCondLst>
                              <p:cond delay="286441"/>
                            </p:stCondLst>
                            <p:childTnLst>
                              <p:par>
                                <p:cTn id="53" presetClass="entr" nodeType="afterEffect" presetSubtype="2" presetID="2" grpId="11" fill="hold">
                                  <p:stCondLst>
                                    <p:cond delay="0"/>
                                  </p:stCondLst>
                                  <p:iterate type="el" backwards="0">
                                    <p:tmAbs val="0"/>
                                  </p:iterate>
                                  <p:childTnLst>
                                    <p:set>
                                      <p:cBhvr>
                                        <p:cTn id="54" fill="hold"/>
                                        <p:tgtEl>
                                          <p:spTgt spid="297"/>
                                        </p:tgtEl>
                                        <p:attrNameLst>
                                          <p:attrName>style.visibility</p:attrName>
                                        </p:attrNameLst>
                                      </p:cBhvr>
                                      <p:to>
                                        <p:strVal val="visible"/>
                                      </p:to>
                                    </p:set>
                                    <p:anim calcmode="lin" valueType="num">
                                      <p:cBhvr>
                                        <p:cTn id="55" dur="500" fill="hold"/>
                                        <p:tgtEl>
                                          <p:spTgt spid="297"/>
                                        </p:tgtEl>
                                        <p:attrNameLst>
                                          <p:attrName>ppt_x</p:attrName>
                                        </p:attrNameLst>
                                      </p:cBhvr>
                                      <p:tavLst>
                                        <p:tav tm="0">
                                          <p:val>
                                            <p:strVal val="1+#ppt_w/2"/>
                                          </p:val>
                                        </p:tav>
                                        <p:tav tm="100000">
                                          <p:val>
                                            <p:strVal val="#ppt_x"/>
                                          </p:val>
                                        </p:tav>
                                      </p:tavLst>
                                    </p:anim>
                                    <p:anim calcmode="lin" valueType="num">
                                      <p:cBhvr>
                                        <p:cTn id="56" dur="500" fill="hold"/>
                                        <p:tgtEl>
                                          <p:spTgt spid="297"/>
                                        </p:tgtEl>
                                        <p:attrNameLst>
                                          <p:attrName>ppt_y</p:attrName>
                                        </p:attrNameLst>
                                      </p:cBhvr>
                                      <p:tavLst>
                                        <p:tav tm="0">
                                          <p:val>
                                            <p:strVal val="#ppt_y"/>
                                          </p:val>
                                        </p:tav>
                                        <p:tav tm="100000">
                                          <p:val>
                                            <p:strVal val="#ppt_y"/>
                                          </p:val>
                                        </p:tav>
                                      </p:tavLst>
                                    </p:anim>
                                  </p:childTnLst>
                                </p:cTn>
                              </p:par>
                            </p:childTnLst>
                          </p:cTn>
                        </p:par>
                        <p:par>
                          <p:cTn id="57" fill="hold">
                            <p:stCondLst>
                              <p:cond delay="286941"/>
                            </p:stCondLst>
                            <p:childTnLst>
                              <p:par>
                                <p:cTn id="58" presetClass="exit" nodeType="afterEffect" presetSubtype="8" presetID="2" grpId="12" fill="hold">
                                  <p:stCondLst>
                                    <p:cond delay="2500"/>
                                  </p:stCondLst>
                                  <p:iterate type="el" backwards="0">
                                    <p:tmAbs val="0"/>
                                  </p:iterate>
                                  <p:childTnLst>
                                    <p:anim calcmode="lin" valueType="num">
                                      <p:cBhvr>
                                        <p:cTn id="59" dur="500" fill="hold"/>
                                        <p:tgtEl>
                                          <p:spTgt spid="297"/>
                                        </p:tgtEl>
                                        <p:attrNameLst>
                                          <p:attrName>ppt_x</p:attrName>
                                        </p:attrNameLst>
                                      </p:cBhvr>
                                      <p:tavLst>
                                        <p:tav tm="0">
                                          <p:val>
                                            <p:strVal val="ppt_x"/>
                                          </p:val>
                                        </p:tav>
                                        <p:tav tm="100000">
                                          <p:val>
                                            <p:strVal val="0-ppt_w/2"/>
                                          </p:val>
                                        </p:tav>
                                      </p:tavLst>
                                    </p:anim>
                                    <p:anim calcmode="lin" valueType="num">
                                      <p:cBhvr>
                                        <p:cTn id="60" dur="500" fill="hold"/>
                                        <p:tgtEl>
                                          <p:spTgt spid="297"/>
                                        </p:tgtEl>
                                        <p:attrNameLst>
                                          <p:attrName>ppt_y</p:attrName>
                                        </p:attrNameLst>
                                      </p:cBhvr>
                                      <p:tavLst>
                                        <p:tav tm="0">
                                          <p:val>
                                            <p:strVal val="ppt_y"/>
                                          </p:val>
                                        </p:tav>
                                        <p:tav tm="100000">
                                          <p:val>
                                            <p:strVal val="ppt_y"/>
                                          </p:val>
                                        </p:tav>
                                      </p:tavLst>
                                    </p:anim>
                                    <p:set>
                                      <p:cBhvr>
                                        <p:cTn id="61" fill="hold">
                                          <p:stCondLst>
                                            <p:cond delay="499"/>
                                          </p:stCondLst>
                                        </p:cTn>
                                        <p:tgtEl>
                                          <p:spTgt spid="297"/>
                                        </p:tgtEl>
                                        <p:attrNameLst>
                                          <p:attrName>style.visibility</p:attrName>
                                        </p:attrNameLst>
                                      </p:cBhvr>
                                      <p:to>
                                        <p:strVal val="hidden"/>
                                      </p:to>
                                    </p:set>
                                  </p:childTnLst>
                                </p:cTn>
                              </p:par>
                            </p:childTnLst>
                          </p:cTn>
                        </p:par>
                        <p:par>
                          <p:cTn id="62" fill="hold">
                            <p:stCondLst>
                              <p:cond delay="289941"/>
                            </p:stCondLst>
                            <p:childTnLst>
                              <p:par>
                                <p:cTn id="63" presetClass="entr" nodeType="afterEffect" presetSubtype="2" presetID="2" grpId="13" fill="hold">
                                  <p:stCondLst>
                                    <p:cond delay="0"/>
                                  </p:stCondLst>
                                  <p:iterate type="el" backwards="0">
                                    <p:tmAbs val="0"/>
                                  </p:iterate>
                                  <p:childTnLst>
                                    <p:set>
                                      <p:cBhvr>
                                        <p:cTn id="64" fill="hold"/>
                                        <p:tgtEl>
                                          <p:spTgt spid="298"/>
                                        </p:tgtEl>
                                        <p:attrNameLst>
                                          <p:attrName>style.visibility</p:attrName>
                                        </p:attrNameLst>
                                      </p:cBhvr>
                                      <p:to>
                                        <p:strVal val="visible"/>
                                      </p:to>
                                    </p:set>
                                    <p:anim calcmode="lin" valueType="num">
                                      <p:cBhvr>
                                        <p:cTn id="65" dur="500" fill="hold"/>
                                        <p:tgtEl>
                                          <p:spTgt spid="298"/>
                                        </p:tgtEl>
                                        <p:attrNameLst>
                                          <p:attrName>ppt_x</p:attrName>
                                        </p:attrNameLst>
                                      </p:cBhvr>
                                      <p:tavLst>
                                        <p:tav tm="0">
                                          <p:val>
                                            <p:strVal val="1+#ppt_w/2"/>
                                          </p:val>
                                        </p:tav>
                                        <p:tav tm="100000">
                                          <p:val>
                                            <p:strVal val="#ppt_x"/>
                                          </p:val>
                                        </p:tav>
                                      </p:tavLst>
                                    </p:anim>
                                    <p:anim calcmode="lin" valueType="num">
                                      <p:cBhvr>
                                        <p:cTn id="66" dur="500" fill="hold"/>
                                        <p:tgtEl>
                                          <p:spTgt spid="298"/>
                                        </p:tgtEl>
                                        <p:attrNameLst>
                                          <p:attrName>ppt_y</p:attrName>
                                        </p:attrNameLst>
                                      </p:cBhvr>
                                      <p:tavLst>
                                        <p:tav tm="0">
                                          <p:val>
                                            <p:strVal val="#ppt_y"/>
                                          </p:val>
                                        </p:tav>
                                        <p:tav tm="100000">
                                          <p:val>
                                            <p:strVal val="#ppt_y"/>
                                          </p:val>
                                        </p:tav>
                                      </p:tavLst>
                                    </p:anim>
                                  </p:childTnLst>
                                </p:cTn>
                              </p:par>
                            </p:childTnLst>
                          </p:cTn>
                        </p:par>
                        <p:par>
                          <p:cTn id="67" fill="hold">
                            <p:stCondLst>
                              <p:cond delay="0"/>
                            </p:stCondLst>
                            <p:childTnLst>
                              <p:par>
                                <p:cTn id="68" presetClass="emph" nodeType="afterEffect" presetSubtype="0" presetID="32" grpId="14" repeatCount="3000" fill="hold">
                                  <p:stCondLst>
                                    <p:cond delay="0"/>
                                  </p:stCondLst>
                                  <p:childTnLst>
                                    <p:animRot by="300000">
                                      <p:cBhvr>
                                        <p:cTn id="69" dur="50" fill="hold">
                                          <p:stCondLst>
                                            <p:cond delay="0"/>
                                          </p:stCondLst>
                                        </p:cTn>
                                        <p:tgtEl>
                                          <p:spTgt spid="298"/>
                                        </p:tgtEl>
                                        <p:attrNameLst>
                                          <p:attrName>r</p:attrName>
                                        </p:attrNameLst>
                                      </p:cBhvr>
                                    </p:animRot>
                                    <p:animRot by="-600000">
                                      <p:cBhvr>
                                        <p:cTn id="70" dur="100" fill="hold">
                                          <p:stCondLst>
                                            <p:cond delay="100"/>
                                          </p:stCondLst>
                                        </p:cTn>
                                        <p:tgtEl>
                                          <p:spTgt spid="298"/>
                                        </p:tgtEl>
                                        <p:attrNameLst>
                                          <p:attrName>r</p:attrName>
                                        </p:attrNameLst>
                                      </p:cBhvr>
                                    </p:animRot>
                                    <p:animRot by="600000">
                                      <p:cBhvr>
                                        <p:cTn id="71" dur="100" fill="hold">
                                          <p:stCondLst>
                                            <p:cond delay="200"/>
                                          </p:stCondLst>
                                        </p:cTn>
                                        <p:tgtEl>
                                          <p:spTgt spid="298"/>
                                        </p:tgtEl>
                                        <p:attrNameLst>
                                          <p:attrName>r</p:attrName>
                                        </p:attrNameLst>
                                      </p:cBhvr>
                                    </p:animRot>
                                    <p:animRot by="-600000">
                                      <p:cBhvr>
                                        <p:cTn id="72" dur="100" fill="hold">
                                          <p:stCondLst>
                                            <p:cond delay="300"/>
                                          </p:stCondLst>
                                        </p:cTn>
                                        <p:tgtEl>
                                          <p:spTgt spid="298"/>
                                        </p:tgtEl>
                                        <p:attrNameLst>
                                          <p:attrName>r</p:attrName>
                                        </p:attrNameLst>
                                      </p:cBhvr>
                                    </p:animRot>
                                    <p:animRot by="300000">
                                      <p:cBhvr>
                                        <p:cTn id="73" dur="100" fill="hold">
                                          <p:stCondLst>
                                            <p:cond delay="400"/>
                                          </p:stCondLst>
                                        </p:cTn>
                                        <p:tgtEl>
                                          <p:spTgt spid="298"/>
                                        </p:tgtEl>
                                        <p:attrNameLst>
                                          <p:attrName>r</p:attrName>
                                        </p:attrNameLst>
                                      </p:cBhvr>
                                    </p:animRot>
                                  </p:childTnLst>
                                </p:cTn>
                              </p:par>
                            </p:childTnLst>
                          </p:cTn>
                        </p:par>
                        <p:par>
                          <p:cTn id="74" fill="hold">
                            <p:stCondLst>
                              <p:cond delay="500"/>
                            </p:stCondLst>
                            <p:childTnLst>
                              <p:par>
                                <p:cTn id="75" presetClass="exit" nodeType="afterEffect" presetSubtype="8" presetID="2" grpId="15" fill="hold">
                                  <p:stCondLst>
                                    <p:cond delay="800"/>
                                  </p:stCondLst>
                                  <p:iterate type="el" backwards="0">
                                    <p:tmAbs val="0"/>
                                  </p:iterate>
                                  <p:childTnLst>
                                    <p:anim calcmode="lin" valueType="num">
                                      <p:cBhvr>
                                        <p:cTn id="76" dur="500" fill="hold"/>
                                        <p:tgtEl>
                                          <p:spTgt spid="298"/>
                                        </p:tgtEl>
                                        <p:attrNameLst>
                                          <p:attrName>ppt_x</p:attrName>
                                        </p:attrNameLst>
                                      </p:cBhvr>
                                      <p:tavLst>
                                        <p:tav tm="0">
                                          <p:val>
                                            <p:strVal val="ppt_x"/>
                                          </p:val>
                                        </p:tav>
                                        <p:tav tm="100000">
                                          <p:val>
                                            <p:strVal val="0-ppt_w/2"/>
                                          </p:val>
                                        </p:tav>
                                      </p:tavLst>
                                    </p:anim>
                                    <p:anim calcmode="lin" valueType="num">
                                      <p:cBhvr>
                                        <p:cTn id="77" dur="500" fill="hold"/>
                                        <p:tgtEl>
                                          <p:spTgt spid="298"/>
                                        </p:tgtEl>
                                        <p:attrNameLst>
                                          <p:attrName>ppt_y</p:attrName>
                                        </p:attrNameLst>
                                      </p:cBhvr>
                                      <p:tavLst>
                                        <p:tav tm="0">
                                          <p:val>
                                            <p:strVal val="ppt_y"/>
                                          </p:val>
                                        </p:tav>
                                        <p:tav tm="100000">
                                          <p:val>
                                            <p:strVal val="ppt_y"/>
                                          </p:val>
                                        </p:tav>
                                      </p:tavLst>
                                    </p:anim>
                                    <p:set>
                                      <p:cBhvr>
                                        <p:cTn id="78" fill="hold">
                                          <p:stCondLst>
                                            <p:cond delay="499"/>
                                          </p:stCondLst>
                                        </p:cTn>
                                        <p:tgtEl>
                                          <p:spTgt spid="298"/>
                                        </p:tgtEl>
                                        <p:attrNameLst>
                                          <p:attrName>style.visibility</p:attrName>
                                        </p:attrNameLst>
                                      </p:cBhvr>
                                      <p:to>
                                        <p:strVal val="hidden"/>
                                      </p:to>
                                    </p:set>
                                  </p:childTnLst>
                                </p:cTn>
                              </p:par>
                            </p:childTnLst>
                          </p:cTn>
                        </p:par>
                        <p:par>
                          <p:cTn id="79" fill="hold">
                            <p:stCondLst>
                              <p:cond delay="1800"/>
                            </p:stCondLst>
                            <p:childTnLst>
                              <p:par>
                                <p:cTn id="80" presetClass="entr" nodeType="afterEffect" presetSubtype="2" presetID="2" grpId="16" fill="hold">
                                  <p:stCondLst>
                                    <p:cond delay="0"/>
                                  </p:stCondLst>
                                  <p:iterate type="el" backwards="0">
                                    <p:tmAbs val="0"/>
                                  </p:iterate>
                                  <p:childTnLst>
                                    <p:set>
                                      <p:cBhvr>
                                        <p:cTn id="81" fill="hold"/>
                                        <p:tgtEl>
                                          <p:spTgt spid="299"/>
                                        </p:tgtEl>
                                        <p:attrNameLst>
                                          <p:attrName>style.visibility</p:attrName>
                                        </p:attrNameLst>
                                      </p:cBhvr>
                                      <p:to>
                                        <p:strVal val="visible"/>
                                      </p:to>
                                    </p:set>
                                    <p:anim calcmode="lin" valueType="num">
                                      <p:cBhvr>
                                        <p:cTn id="82" dur="500" fill="hold"/>
                                        <p:tgtEl>
                                          <p:spTgt spid="299"/>
                                        </p:tgtEl>
                                        <p:attrNameLst>
                                          <p:attrName>ppt_x</p:attrName>
                                        </p:attrNameLst>
                                      </p:cBhvr>
                                      <p:tavLst>
                                        <p:tav tm="0">
                                          <p:val>
                                            <p:strVal val="1+#ppt_w/2"/>
                                          </p:val>
                                        </p:tav>
                                        <p:tav tm="100000">
                                          <p:val>
                                            <p:strVal val="#ppt_x"/>
                                          </p:val>
                                        </p:tav>
                                      </p:tavLst>
                                    </p:anim>
                                    <p:anim calcmode="lin" valueType="num">
                                      <p:cBhvr>
                                        <p:cTn id="83" dur="500" fill="hold"/>
                                        <p:tgtEl>
                                          <p:spTgt spid="299"/>
                                        </p:tgtEl>
                                        <p:attrNameLst>
                                          <p:attrName>ppt_y</p:attrName>
                                        </p:attrNameLst>
                                      </p:cBhvr>
                                      <p:tavLst>
                                        <p:tav tm="0">
                                          <p:val>
                                            <p:strVal val="#ppt_y"/>
                                          </p:val>
                                        </p:tav>
                                        <p:tav tm="100000">
                                          <p:val>
                                            <p:strVal val="#ppt_y"/>
                                          </p:val>
                                        </p:tav>
                                      </p:tavLst>
                                    </p:anim>
                                  </p:childTnLst>
                                </p:cTn>
                              </p:par>
                            </p:childTnLst>
                          </p:cTn>
                        </p:par>
                        <p:par>
                          <p:cTn id="84" fill="hold">
                            <p:stCondLst>
                              <p:cond delay="0"/>
                            </p:stCondLst>
                            <p:childTnLst>
                              <p:par>
                                <p:cTn id="85" presetClass="emph" nodeType="afterEffect" presetSubtype="0" presetID="26" grpId="17" fill="hold">
                                  <p:stCondLst>
                                    <p:cond delay="100"/>
                                  </p:stCondLst>
                                  <p:childTnLst>
                                    <p:animEffect filter="fade" transition="out">
                                      <p:cBhvr>
                                        <p:cTn id="86" dur="2250" fill="hold" tmFilter="0, 0; .2, .5; .8, .5; 1, 0"/>
                                        <p:tgtEl>
                                          <p:spTgt spid="299"/>
                                        </p:tgtEl>
                                      </p:cBhvr>
                                    </p:animEffect>
                                    <p:animScale>
                                      <p:cBhvr>
                                        <p:cTn id="87" dur="1125" fill="hold"/>
                                        <p:tgtEl>
                                          <p:spTgt spid="299"/>
                                        </p:tgtEl>
                                      </p:cBhvr>
                                      <p:by x="105000" y="105000"/>
                                    </p:animScale>
                                  </p:childTnLst>
                                </p:cTn>
                              </p:par>
                            </p:childTnLst>
                          </p:cTn>
                        </p:par>
                        <p:par>
                          <p:cTn id="88" fill="hold">
                            <p:stCondLst>
                              <p:cond delay="2350"/>
                            </p:stCondLst>
                            <p:childTnLst>
                              <p:par>
                                <p:cTn id="89" presetClass="exit" nodeType="afterEffect" presetSubtype="8" presetID="2" grpId="18" fill="hold">
                                  <p:stCondLst>
                                    <p:cond delay="1000"/>
                                  </p:stCondLst>
                                  <p:iterate type="el" backwards="0">
                                    <p:tmAbs val="0"/>
                                  </p:iterate>
                                  <p:childTnLst>
                                    <p:anim calcmode="lin" valueType="num">
                                      <p:cBhvr>
                                        <p:cTn id="90" dur="500" fill="hold"/>
                                        <p:tgtEl>
                                          <p:spTgt spid="299"/>
                                        </p:tgtEl>
                                        <p:attrNameLst>
                                          <p:attrName>ppt_x</p:attrName>
                                        </p:attrNameLst>
                                      </p:cBhvr>
                                      <p:tavLst>
                                        <p:tav tm="0">
                                          <p:val>
                                            <p:strVal val="ppt_x"/>
                                          </p:val>
                                        </p:tav>
                                        <p:tav tm="100000">
                                          <p:val>
                                            <p:strVal val="0-ppt_w/2"/>
                                          </p:val>
                                        </p:tav>
                                      </p:tavLst>
                                    </p:anim>
                                    <p:anim calcmode="lin" valueType="num">
                                      <p:cBhvr>
                                        <p:cTn id="91" dur="500" fill="hold"/>
                                        <p:tgtEl>
                                          <p:spTgt spid="299"/>
                                        </p:tgtEl>
                                        <p:attrNameLst>
                                          <p:attrName>ppt_y</p:attrName>
                                        </p:attrNameLst>
                                      </p:cBhvr>
                                      <p:tavLst>
                                        <p:tav tm="0">
                                          <p:val>
                                            <p:strVal val="ppt_y"/>
                                          </p:val>
                                        </p:tav>
                                        <p:tav tm="100000">
                                          <p:val>
                                            <p:strVal val="ppt_y"/>
                                          </p:val>
                                        </p:tav>
                                      </p:tavLst>
                                    </p:anim>
                                    <p:set>
                                      <p:cBhvr>
                                        <p:cTn id="92" fill="hold">
                                          <p:stCondLst>
                                            <p:cond delay="499"/>
                                          </p:stCondLst>
                                        </p:cTn>
                                        <p:tgtEl>
                                          <p:spTgt spid="299"/>
                                        </p:tgtEl>
                                        <p:attrNameLst>
                                          <p:attrName>style.visibility</p:attrName>
                                        </p:attrNameLst>
                                      </p:cBhvr>
                                      <p:to>
                                        <p:strVal val="hidden"/>
                                      </p:to>
                                    </p:set>
                                  </p:childTnLst>
                                </p:cTn>
                              </p:par>
                            </p:childTnLst>
                          </p:cTn>
                        </p:par>
                        <p:par>
                          <p:cTn id="93" fill="hold">
                            <p:stCondLst>
                              <p:cond delay="3850"/>
                            </p:stCondLst>
                            <p:childTnLst>
                              <p:par>
                                <p:cTn id="94" presetClass="entr" nodeType="afterEffect" presetSubtype="2" presetID="2" grpId="19" fill="hold">
                                  <p:stCondLst>
                                    <p:cond delay="100"/>
                                  </p:stCondLst>
                                  <p:iterate type="el" backwards="0">
                                    <p:tmAbs val="0"/>
                                  </p:iterate>
                                  <p:childTnLst>
                                    <p:set>
                                      <p:cBhvr>
                                        <p:cTn id="95" fill="hold"/>
                                        <p:tgtEl>
                                          <p:spTgt spid="300"/>
                                        </p:tgtEl>
                                        <p:attrNameLst>
                                          <p:attrName>style.visibility</p:attrName>
                                        </p:attrNameLst>
                                      </p:cBhvr>
                                      <p:to>
                                        <p:strVal val="visible"/>
                                      </p:to>
                                    </p:set>
                                    <p:anim calcmode="lin" valueType="num">
                                      <p:cBhvr>
                                        <p:cTn id="96" dur="500" fill="hold"/>
                                        <p:tgtEl>
                                          <p:spTgt spid="300"/>
                                        </p:tgtEl>
                                        <p:attrNameLst>
                                          <p:attrName>ppt_x</p:attrName>
                                        </p:attrNameLst>
                                      </p:cBhvr>
                                      <p:tavLst>
                                        <p:tav tm="0">
                                          <p:val>
                                            <p:strVal val="1+#ppt_w/2"/>
                                          </p:val>
                                        </p:tav>
                                        <p:tav tm="100000">
                                          <p:val>
                                            <p:strVal val="#ppt_x"/>
                                          </p:val>
                                        </p:tav>
                                      </p:tavLst>
                                    </p:anim>
                                    <p:anim calcmode="lin" valueType="num">
                                      <p:cBhvr>
                                        <p:cTn id="97" dur="500" fill="hold"/>
                                        <p:tgtEl>
                                          <p:spTgt spid="300"/>
                                        </p:tgtEl>
                                        <p:attrNameLst>
                                          <p:attrName>ppt_y</p:attrName>
                                        </p:attrNameLst>
                                      </p:cBhvr>
                                      <p:tavLst>
                                        <p:tav tm="0">
                                          <p:val>
                                            <p:strVal val="#ppt_y"/>
                                          </p:val>
                                        </p:tav>
                                        <p:tav tm="100000">
                                          <p:val>
                                            <p:strVal val="#ppt_y"/>
                                          </p:val>
                                        </p:tav>
                                      </p:tavLst>
                                    </p:anim>
                                  </p:childTnLst>
                                </p:cTn>
                              </p:par>
                            </p:childTnLst>
                          </p:cTn>
                        </p:par>
                        <p:par>
                          <p:cTn id="98" fill="hold">
                            <p:stCondLst>
                              <p:cond delay="0"/>
                            </p:stCondLst>
                            <p:childTnLst>
                              <p:par>
                                <p:cTn id="99" presetClass="emph" nodeType="afterEffect" presetSubtype="0" presetID="6" grpId="20" accel="50000" decel="50000" fill="hold">
                                  <p:stCondLst>
                                    <p:cond delay="0"/>
                                  </p:stCondLst>
                                  <p:childTnLst>
                                    <p:animScale>
                                      <p:cBhvr>
                                        <p:cTn id="100" dur="1000" fill="hold"/>
                                        <p:tgtEl>
                                          <p:spTgt spid="300"/>
                                        </p:tgtEl>
                                      </p:cBhvr>
                                      <p:by x="150000" y="150000"/>
                                    </p:animScale>
                                  </p:childTnLst>
                                </p:cTn>
                              </p:par>
                            </p:childTnLst>
                          </p:cTn>
                        </p:par>
                        <p:par>
                          <p:cTn id="101" fill="hold">
                            <p:stCondLst>
                              <p:cond delay="1000"/>
                            </p:stCondLst>
                            <p:childTnLst>
                              <p:par>
                                <p:cTn id="102" presetClass="exit" nodeType="afterEffect" presetSubtype="8" presetID="2" grpId="21" fill="hold">
                                  <p:stCondLst>
                                    <p:cond delay="1500"/>
                                  </p:stCondLst>
                                  <p:iterate type="el" backwards="0">
                                    <p:tmAbs val="0"/>
                                  </p:iterate>
                                  <p:childTnLst>
                                    <p:anim calcmode="lin" valueType="num">
                                      <p:cBhvr>
                                        <p:cTn id="103" dur="500" fill="hold"/>
                                        <p:tgtEl>
                                          <p:spTgt spid="300"/>
                                        </p:tgtEl>
                                        <p:attrNameLst>
                                          <p:attrName>ppt_x</p:attrName>
                                        </p:attrNameLst>
                                      </p:cBhvr>
                                      <p:tavLst>
                                        <p:tav tm="0">
                                          <p:val>
                                            <p:strVal val="ppt_x"/>
                                          </p:val>
                                        </p:tav>
                                        <p:tav tm="100000">
                                          <p:val>
                                            <p:strVal val="0-ppt_w/2"/>
                                          </p:val>
                                        </p:tav>
                                      </p:tavLst>
                                    </p:anim>
                                    <p:anim calcmode="lin" valueType="num">
                                      <p:cBhvr>
                                        <p:cTn id="104" dur="500" fill="hold"/>
                                        <p:tgtEl>
                                          <p:spTgt spid="300"/>
                                        </p:tgtEl>
                                        <p:attrNameLst>
                                          <p:attrName>ppt_y</p:attrName>
                                        </p:attrNameLst>
                                      </p:cBhvr>
                                      <p:tavLst>
                                        <p:tav tm="0">
                                          <p:val>
                                            <p:strVal val="ppt_y"/>
                                          </p:val>
                                        </p:tav>
                                        <p:tav tm="100000">
                                          <p:val>
                                            <p:strVal val="ppt_y"/>
                                          </p:val>
                                        </p:tav>
                                      </p:tavLst>
                                    </p:anim>
                                    <p:set>
                                      <p:cBhvr>
                                        <p:cTn id="105" fill="hold">
                                          <p:stCondLst>
                                            <p:cond delay="499"/>
                                          </p:stCondLst>
                                        </p:cTn>
                                        <p:tgtEl>
                                          <p:spTgt spid="300"/>
                                        </p:tgtEl>
                                        <p:attrNameLst>
                                          <p:attrName>style.visibility</p:attrName>
                                        </p:attrNameLst>
                                      </p:cBhvr>
                                      <p:to>
                                        <p:strVal val="hidden"/>
                                      </p:to>
                                    </p:set>
                                  </p:childTnLst>
                                </p:cTn>
                              </p:par>
                            </p:childTnLst>
                          </p:cTn>
                        </p:par>
                        <p:par>
                          <p:cTn id="106" fill="hold">
                            <p:stCondLst>
                              <p:cond delay="3000"/>
                            </p:stCondLst>
                            <p:childTnLst>
                              <p:par>
                                <p:cTn id="107" presetClass="entr" nodeType="afterEffect" presetSubtype="2" presetID="2" grpId="22" fill="hold">
                                  <p:stCondLst>
                                    <p:cond delay="0"/>
                                  </p:stCondLst>
                                  <p:iterate type="el" backwards="0">
                                    <p:tmAbs val="0"/>
                                  </p:iterate>
                                  <p:childTnLst>
                                    <p:set>
                                      <p:cBhvr>
                                        <p:cTn id="108" fill="hold"/>
                                        <p:tgtEl>
                                          <p:spTgt spid="301"/>
                                        </p:tgtEl>
                                        <p:attrNameLst>
                                          <p:attrName>style.visibility</p:attrName>
                                        </p:attrNameLst>
                                      </p:cBhvr>
                                      <p:to>
                                        <p:strVal val="visible"/>
                                      </p:to>
                                    </p:set>
                                    <p:anim calcmode="lin" valueType="num">
                                      <p:cBhvr>
                                        <p:cTn id="109" dur="500" fill="hold"/>
                                        <p:tgtEl>
                                          <p:spTgt spid="301"/>
                                        </p:tgtEl>
                                        <p:attrNameLst>
                                          <p:attrName>ppt_x</p:attrName>
                                        </p:attrNameLst>
                                      </p:cBhvr>
                                      <p:tavLst>
                                        <p:tav tm="0">
                                          <p:val>
                                            <p:strVal val="1+#ppt_w/2"/>
                                          </p:val>
                                        </p:tav>
                                        <p:tav tm="100000">
                                          <p:val>
                                            <p:strVal val="#ppt_x"/>
                                          </p:val>
                                        </p:tav>
                                      </p:tavLst>
                                    </p:anim>
                                    <p:anim calcmode="lin" valueType="num">
                                      <p:cBhvr>
                                        <p:cTn id="110" dur="500" fill="hold"/>
                                        <p:tgtEl>
                                          <p:spTgt spid="301"/>
                                        </p:tgtEl>
                                        <p:attrNameLst>
                                          <p:attrName>ppt_y</p:attrName>
                                        </p:attrNameLst>
                                      </p:cBhvr>
                                      <p:tavLst>
                                        <p:tav tm="0">
                                          <p:val>
                                            <p:strVal val="#ppt_y"/>
                                          </p:val>
                                        </p:tav>
                                        <p:tav tm="100000">
                                          <p:val>
                                            <p:strVal val="#ppt_y"/>
                                          </p:val>
                                        </p:tav>
                                      </p:tavLst>
                                    </p:anim>
                                  </p:childTnLst>
                                </p:cTn>
                              </p:par>
                            </p:childTnLst>
                          </p:cTn>
                        </p:par>
                        <p:par>
                          <p:cTn id="111" fill="hold">
                            <p:stCondLst>
                              <p:cond delay="3500"/>
                            </p:stCondLst>
                            <p:childTnLst>
                              <p:par>
                                <p:cTn id="112" presetClass="exit" nodeType="afterEffect" presetSubtype="8" presetID="2" grpId="23" fill="hold">
                                  <p:stCondLst>
                                    <p:cond delay="2750"/>
                                  </p:stCondLst>
                                  <p:iterate type="el" backwards="0">
                                    <p:tmAbs val="0"/>
                                  </p:iterate>
                                  <p:childTnLst>
                                    <p:anim calcmode="lin" valueType="num">
                                      <p:cBhvr>
                                        <p:cTn id="113" dur="500" fill="hold"/>
                                        <p:tgtEl>
                                          <p:spTgt spid="301"/>
                                        </p:tgtEl>
                                        <p:attrNameLst>
                                          <p:attrName>ppt_x</p:attrName>
                                        </p:attrNameLst>
                                      </p:cBhvr>
                                      <p:tavLst>
                                        <p:tav tm="0">
                                          <p:val>
                                            <p:strVal val="ppt_x"/>
                                          </p:val>
                                        </p:tav>
                                        <p:tav tm="100000">
                                          <p:val>
                                            <p:strVal val="0-ppt_w/2"/>
                                          </p:val>
                                        </p:tav>
                                      </p:tavLst>
                                    </p:anim>
                                    <p:anim calcmode="lin" valueType="num">
                                      <p:cBhvr>
                                        <p:cTn id="114" dur="500" fill="hold"/>
                                        <p:tgtEl>
                                          <p:spTgt spid="301"/>
                                        </p:tgtEl>
                                        <p:attrNameLst>
                                          <p:attrName>ppt_y</p:attrName>
                                        </p:attrNameLst>
                                      </p:cBhvr>
                                      <p:tavLst>
                                        <p:tav tm="0">
                                          <p:val>
                                            <p:strVal val="ppt_y"/>
                                          </p:val>
                                        </p:tav>
                                        <p:tav tm="100000">
                                          <p:val>
                                            <p:strVal val="ppt_y"/>
                                          </p:val>
                                        </p:tav>
                                      </p:tavLst>
                                    </p:anim>
                                    <p:set>
                                      <p:cBhvr>
                                        <p:cTn id="115" fill="hold">
                                          <p:stCondLst>
                                            <p:cond delay="499"/>
                                          </p:stCondLst>
                                        </p:cTn>
                                        <p:tgtEl>
                                          <p:spTgt spid="301"/>
                                        </p:tgtEl>
                                        <p:attrNameLst>
                                          <p:attrName>style.visibility</p:attrName>
                                        </p:attrNameLst>
                                      </p:cBhvr>
                                      <p:to>
                                        <p:strVal val="hidden"/>
                                      </p:to>
                                    </p:set>
                                  </p:childTnLst>
                                </p:cTn>
                              </p:par>
                            </p:childTnLst>
                          </p:cTn>
                        </p:par>
                        <p:par>
                          <p:cTn id="116" fill="hold">
                            <p:stCondLst>
                              <p:cond delay="6750"/>
                            </p:stCondLst>
                            <p:childTnLst>
                              <p:par>
                                <p:cTn id="117" presetClass="entr" nodeType="afterEffect" presetSubtype="2" presetID="2" grpId="24" fill="hold">
                                  <p:stCondLst>
                                    <p:cond delay="0"/>
                                  </p:stCondLst>
                                  <p:iterate type="el" backwards="0">
                                    <p:tmAbs val="0"/>
                                  </p:iterate>
                                  <p:childTnLst>
                                    <p:set>
                                      <p:cBhvr>
                                        <p:cTn id="118" fill="hold"/>
                                        <p:tgtEl>
                                          <p:spTgt spid="302"/>
                                        </p:tgtEl>
                                        <p:attrNameLst>
                                          <p:attrName>style.visibility</p:attrName>
                                        </p:attrNameLst>
                                      </p:cBhvr>
                                      <p:to>
                                        <p:strVal val="visible"/>
                                      </p:to>
                                    </p:set>
                                    <p:anim calcmode="lin" valueType="num">
                                      <p:cBhvr>
                                        <p:cTn id="119" dur="500" fill="hold"/>
                                        <p:tgtEl>
                                          <p:spTgt spid="302"/>
                                        </p:tgtEl>
                                        <p:attrNameLst>
                                          <p:attrName>ppt_x</p:attrName>
                                        </p:attrNameLst>
                                      </p:cBhvr>
                                      <p:tavLst>
                                        <p:tav tm="0">
                                          <p:val>
                                            <p:strVal val="1+#ppt_w/2"/>
                                          </p:val>
                                        </p:tav>
                                        <p:tav tm="100000">
                                          <p:val>
                                            <p:strVal val="#ppt_x"/>
                                          </p:val>
                                        </p:tav>
                                      </p:tavLst>
                                    </p:anim>
                                    <p:anim calcmode="lin" valueType="num">
                                      <p:cBhvr>
                                        <p:cTn id="120" dur="500" fill="hold"/>
                                        <p:tgtEl>
                                          <p:spTgt spid="302"/>
                                        </p:tgtEl>
                                        <p:attrNameLst>
                                          <p:attrName>ppt_y</p:attrName>
                                        </p:attrNameLst>
                                      </p:cBhvr>
                                      <p:tavLst>
                                        <p:tav tm="0">
                                          <p:val>
                                            <p:strVal val="#ppt_y"/>
                                          </p:val>
                                        </p:tav>
                                        <p:tav tm="100000">
                                          <p:val>
                                            <p:strVal val="#ppt_y"/>
                                          </p:val>
                                        </p:tav>
                                      </p:tavLst>
                                    </p:anim>
                                  </p:childTnLst>
                                </p:cTn>
                              </p:par>
                            </p:childTnLst>
                          </p:cTn>
                        </p:par>
                        <p:par>
                          <p:cTn id="121" fill="hold">
                            <p:stCondLst>
                              <p:cond delay="7250"/>
                            </p:stCondLst>
                            <p:childTnLst>
                              <p:par>
                                <p:cTn id="122" presetClass="exit" nodeType="afterEffect" presetSubtype="8" presetID="2" grpId="25" fill="hold">
                                  <p:stCondLst>
                                    <p:cond delay="2750"/>
                                  </p:stCondLst>
                                  <p:iterate type="el" backwards="0">
                                    <p:tmAbs val="0"/>
                                  </p:iterate>
                                  <p:childTnLst>
                                    <p:anim calcmode="lin" valueType="num">
                                      <p:cBhvr>
                                        <p:cTn id="123" dur="500" fill="hold"/>
                                        <p:tgtEl>
                                          <p:spTgt spid="302"/>
                                        </p:tgtEl>
                                        <p:attrNameLst>
                                          <p:attrName>ppt_x</p:attrName>
                                        </p:attrNameLst>
                                      </p:cBhvr>
                                      <p:tavLst>
                                        <p:tav tm="0">
                                          <p:val>
                                            <p:strVal val="ppt_x"/>
                                          </p:val>
                                        </p:tav>
                                        <p:tav tm="100000">
                                          <p:val>
                                            <p:strVal val="0-ppt_w/2"/>
                                          </p:val>
                                        </p:tav>
                                      </p:tavLst>
                                    </p:anim>
                                    <p:anim calcmode="lin" valueType="num">
                                      <p:cBhvr>
                                        <p:cTn id="124" dur="500" fill="hold"/>
                                        <p:tgtEl>
                                          <p:spTgt spid="302"/>
                                        </p:tgtEl>
                                        <p:attrNameLst>
                                          <p:attrName>ppt_y</p:attrName>
                                        </p:attrNameLst>
                                      </p:cBhvr>
                                      <p:tavLst>
                                        <p:tav tm="0">
                                          <p:val>
                                            <p:strVal val="ppt_y"/>
                                          </p:val>
                                        </p:tav>
                                        <p:tav tm="100000">
                                          <p:val>
                                            <p:strVal val="ppt_y"/>
                                          </p:val>
                                        </p:tav>
                                      </p:tavLst>
                                    </p:anim>
                                    <p:set>
                                      <p:cBhvr>
                                        <p:cTn id="125" fill="hold">
                                          <p:stCondLst>
                                            <p:cond delay="499"/>
                                          </p:stCondLst>
                                        </p:cTn>
                                        <p:tgtEl>
                                          <p:spTgt spid="302"/>
                                        </p:tgtEl>
                                        <p:attrNameLst>
                                          <p:attrName>style.visibility</p:attrName>
                                        </p:attrNameLst>
                                      </p:cBhvr>
                                      <p:to>
                                        <p:strVal val="hidden"/>
                                      </p:to>
                                    </p:set>
                                  </p:childTnLst>
                                </p:cTn>
                              </p:par>
                            </p:childTnLst>
                          </p:cTn>
                        </p:par>
                        <p:par>
                          <p:cTn id="126" fill="hold">
                            <p:stCondLst>
                              <p:cond delay="10500"/>
                            </p:stCondLst>
                            <p:childTnLst>
                              <p:par>
                                <p:cTn id="127" presetClass="entr" nodeType="afterEffect" presetSubtype="2" presetID="2" grpId="26" fill="hold">
                                  <p:stCondLst>
                                    <p:cond delay="0"/>
                                  </p:stCondLst>
                                  <p:iterate type="el" backwards="0">
                                    <p:tmAbs val="0"/>
                                  </p:iterate>
                                  <p:childTnLst>
                                    <p:set>
                                      <p:cBhvr>
                                        <p:cTn id="128" fill="hold"/>
                                        <p:tgtEl>
                                          <p:spTgt spid="303"/>
                                        </p:tgtEl>
                                        <p:attrNameLst>
                                          <p:attrName>style.visibility</p:attrName>
                                        </p:attrNameLst>
                                      </p:cBhvr>
                                      <p:to>
                                        <p:strVal val="visible"/>
                                      </p:to>
                                    </p:set>
                                    <p:anim calcmode="lin" valueType="num">
                                      <p:cBhvr>
                                        <p:cTn id="129" dur="500" fill="hold"/>
                                        <p:tgtEl>
                                          <p:spTgt spid="303"/>
                                        </p:tgtEl>
                                        <p:attrNameLst>
                                          <p:attrName>ppt_x</p:attrName>
                                        </p:attrNameLst>
                                      </p:cBhvr>
                                      <p:tavLst>
                                        <p:tav tm="0">
                                          <p:val>
                                            <p:strVal val="1+#ppt_w/2"/>
                                          </p:val>
                                        </p:tav>
                                        <p:tav tm="100000">
                                          <p:val>
                                            <p:strVal val="#ppt_x"/>
                                          </p:val>
                                        </p:tav>
                                      </p:tavLst>
                                    </p:anim>
                                    <p:anim calcmode="lin" valueType="num">
                                      <p:cBhvr>
                                        <p:cTn id="130" dur="500" fill="hold"/>
                                        <p:tgtEl>
                                          <p:spTgt spid="303"/>
                                        </p:tgtEl>
                                        <p:attrNameLst>
                                          <p:attrName>ppt_y</p:attrName>
                                        </p:attrNameLst>
                                      </p:cBhvr>
                                      <p:tavLst>
                                        <p:tav tm="0">
                                          <p:val>
                                            <p:strVal val="#ppt_y"/>
                                          </p:val>
                                        </p:tav>
                                        <p:tav tm="100000">
                                          <p:val>
                                            <p:strVal val="#ppt_y"/>
                                          </p:val>
                                        </p:tav>
                                      </p:tavLst>
                                    </p:anim>
                                  </p:childTnLst>
                                </p:cTn>
                              </p:par>
                            </p:childTnLst>
                          </p:cTn>
                        </p:par>
                        <p:par>
                          <p:cTn id="131" fill="hold">
                            <p:stCondLst>
                              <p:cond delay="11000"/>
                            </p:stCondLst>
                            <p:childTnLst>
                              <p:par>
                                <p:cTn id="132" presetClass="exit" nodeType="afterEffect" presetSubtype="8" presetID="2" grpId="28" fill="hold">
                                  <p:stCondLst>
                                    <p:cond delay="1500"/>
                                  </p:stCondLst>
                                  <p:iterate type="el" backwards="0">
                                    <p:tmAbs val="0"/>
                                  </p:iterate>
                                  <p:childTnLst>
                                    <p:anim calcmode="lin" valueType="num">
                                      <p:cBhvr>
                                        <p:cTn id="133" dur="500" fill="hold"/>
                                        <p:tgtEl>
                                          <p:spTgt spid="303"/>
                                        </p:tgtEl>
                                        <p:attrNameLst>
                                          <p:attrName>ppt_x</p:attrName>
                                        </p:attrNameLst>
                                      </p:cBhvr>
                                      <p:tavLst>
                                        <p:tav tm="0">
                                          <p:val>
                                            <p:strVal val="ppt_x"/>
                                          </p:val>
                                        </p:tav>
                                        <p:tav tm="100000">
                                          <p:val>
                                            <p:strVal val="0-ppt_w/2"/>
                                          </p:val>
                                        </p:tav>
                                      </p:tavLst>
                                    </p:anim>
                                    <p:anim calcmode="lin" valueType="num">
                                      <p:cBhvr>
                                        <p:cTn id="134" dur="500" fill="hold"/>
                                        <p:tgtEl>
                                          <p:spTgt spid="303"/>
                                        </p:tgtEl>
                                        <p:attrNameLst>
                                          <p:attrName>ppt_y</p:attrName>
                                        </p:attrNameLst>
                                      </p:cBhvr>
                                      <p:tavLst>
                                        <p:tav tm="0">
                                          <p:val>
                                            <p:strVal val="ppt_y"/>
                                          </p:val>
                                        </p:tav>
                                        <p:tav tm="100000">
                                          <p:val>
                                            <p:strVal val="ppt_y"/>
                                          </p:val>
                                        </p:tav>
                                      </p:tavLst>
                                    </p:anim>
                                    <p:set>
                                      <p:cBhvr>
                                        <p:cTn id="135" fill="hold">
                                          <p:stCondLst>
                                            <p:cond delay="499"/>
                                          </p:stCondLst>
                                        </p:cTn>
                                        <p:tgtEl>
                                          <p:spTgt spid="303"/>
                                        </p:tgtEl>
                                        <p:attrNameLst>
                                          <p:attrName>style.visibility</p:attrName>
                                        </p:attrNameLst>
                                      </p:cBhvr>
                                      <p:to>
                                        <p:strVal val="hidden"/>
                                      </p:to>
                                    </p:set>
                                  </p:childTnLst>
                                </p:cTn>
                              </p:par>
                            </p:childTnLst>
                          </p:cTn>
                        </p:par>
                        <p:par>
                          <p:cTn id="136" fill="hold">
                            <p:stCondLst>
                              <p:cond delay="13000"/>
                            </p:stCondLst>
                            <p:childTnLst>
                              <p:par>
                                <p:cTn id="137" presetClass="entr" nodeType="afterEffect" presetSubtype="2" presetID="2" grpId="29" fill="hold">
                                  <p:stCondLst>
                                    <p:cond delay="0"/>
                                  </p:stCondLst>
                                  <p:iterate type="el" backwards="0">
                                    <p:tmAbs val="0"/>
                                  </p:iterate>
                                  <p:childTnLst>
                                    <p:set>
                                      <p:cBhvr>
                                        <p:cTn id="138" fill="hold"/>
                                        <p:tgtEl>
                                          <p:spTgt spid="304"/>
                                        </p:tgtEl>
                                        <p:attrNameLst>
                                          <p:attrName>style.visibility</p:attrName>
                                        </p:attrNameLst>
                                      </p:cBhvr>
                                      <p:to>
                                        <p:strVal val="visible"/>
                                      </p:to>
                                    </p:set>
                                    <p:anim calcmode="lin" valueType="num">
                                      <p:cBhvr>
                                        <p:cTn id="139" dur="0" fill="hold"/>
                                        <p:tgtEl>
                                          <p:spTgt spid="304"/>
                                        </p:tgtEl>
                                        <p:attrNameLst>
                                          <p:attrName>ppt_x</p:attrName>
                                        </p:attrNameLst>
                                      </p:cBhvr>
                                      <p:tavLst>
                                        <p:tav tm="0">
                                          <p:val>
                                            <p:strVal val="1+#ppt_w/2"/>
                                          </p:val>
                                        </p:tav>
                                        <p:tav tm="100000">
                                          <p:val>
                                            <p:strVal val="#ppt_x"/>
                                          </p:val>
                                        </p:tav>
                                      </p:tavLst>
                                    </p:anim>
                                    <p:anim calcmode="lin" valueType="num">
                                      <p:cBhvr>
                                        <p:cTn id="140" dur="0" fill="hold"/>
                                        <p:tgtEl>
                                          <p:spTgt spid="304"/>
                                        </p:tgtEl>
                                        <p:attrNameLst>
                                          <p:attrName>ppt_y</p:attrName>
                                        </p:attrNameLst>
                                      </p:cBhvr>
                                      <p:tavLst>
                                        <p:tav tm="0">
                                          <p:val>
                                            <p:strVal val="#ppt_y"/>
                                          </p:val>
                                        </p:tav>
                                        <p:tav tm="100000">
                                          <p:val>
                                            <p:strVal val="#ppt_y"/>
                                          </p:val>
                                        </p:tav>
                                      </p:tavLst>
                                    </p:anim>
                                  </p:childTnLst>
                                </p:cTn>
                              </p:par>
                            </p:childTnLst>
                          </p:cTn>
                        </p:par>
                        <p:par>
                          <p:cTn id="141" fill="hold">
                            <p:stCondLst>
                              <p:cond delay="13000"/>
                            </p:stCondLst>
                            <p:childTnLst>
                              <p:par>
                                <p:cTn id="142" presetClass="entr" nodeType="afterEffect" presetID="10" grpId="31" fill="hold">
                                  <p:stCondLst>
                                    <p:cond delay="1500"/>
                                  </p:stCondLst>
                                  <p:iterate type="el" backwards="0">
                                    <p:tmAbs val="0"/>
                                  </p:iterate>
                                  <p:childTnLst>
                                    <p:set>
                                      <p:cBhvr>
                                        <p:cTn id="143" fill="hold"/>
                                        <p:tgtEl>
                                          <p:spTgt spid="308"/>
                                        </p:tgtEl>
                                        <p:attrNameLst>
                                          <p:attrName>style.visibility</p:attrName>
                                        </p:attrNameLst>
                                      </p:cBhvr>
                                      <p:to>
                                        <p:strVal val="visible"/>
                                      </p:to>
                                    </p:set>
                                    <p:animEffect filter="fade" transition="in">
                                      <p:cBhvr>
                                        <p:cTn id="144" dur="4000"/>
                                        <p:tgtEl>
                                          <p:spTgt spid="308"/>
                                        </p:tgtEl>
                                      </p:cBhvr>
                                    </p:animEffect>
                                  </p:childTnLst>
                                </p:cTn>
                              </p:par>
                            </p:childTnLst>
                          </p:cTn>
                        </p:par>
                      </p:childTnLst>
                    </p:cTn>
                  </p:par>
                  <p:par>
                    <p:cTn id="145" fill="hold">
                      <p:stCondLst>
                        <p:cond delay="indefinite"/>
                      </p:stCondLst>
                      <p:childTnLst>
                        <p:par>
                          <p:cTn id="146" fill="hold">
                            <p:stCondLst>
                              <p:cond delay="0"/>
                            </p:stCondLst>
                            <p:childTnLst>
                              <p:par>
                                <p:cTn id="147" presetClass="exit" nodeType="clickEffect" presetSubtype="0" presetID="1" grpId="32" fill="hold">
                                  <p:stCondLst>
                                    <p:cond delay="0"/>
                                  </p:stCondLst>
                                  <p:iterate type="el" backwards="0">
                                    <p:tmAbs val="0"/>
                                  </p:iterate>
                                  <p:childTnLst>
                                    <p:set>
                                      <p:cBhvr>
                                        <p:cTn id="148" fill="hold">
                                          <p:stCondLst>
                                            <p:cond delay="0"/>
                                          </p:stCondLst>
                                        </p:cTn>
                                        <p:tgtEl>
                                          <p:spTgt spid="30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149" fill="hold" display="0">
                  <p:stCondLst>
                    <p:cond delay="indefinite"/>
                  </p:stCondLst>
                </p:cTn>
                <p:tgtEl>
                  <p:spTgt spid="309"/>
                </p:tgtEl>
              </p:cMediaNode>
            </p:audio>
          </p:childTnLst>
        </p:cTn>
      </p:par>
    </p:tnLst>
    <p:bldLst>
      <p:bldP build="whole" bldLvl="1" animBg="1" rev="0" advAuto="0" spid="295" grpId="7"/>
      <p:bldP build="whole" bldLvl="1" animBg="1" rev="0" advAuto="0" spid="295" grpId="8"/>
      <p:bldP build="whole" bldLvl="1" animBg="1" rev="0" advAuto="0" spid="301" grpId="22"/>
      <p:bldP build="whole" bldLvl="1" animBg="1" rev="0" advAuto="0" spid="301" grpId="23"/>
      <p:bldP build="whole" bldLvl="1" animBg="1" rev="0" advAuto="0" spid="296" grpId="9"/>
      <p:bldP build="whole" bldLvl="1" animBg="1" rev="0" advAuto="0" spid="296" grpId="10"/>
      <p:bldP build="whole" bldLvl="1" animBg="1" rev="0" advAuto="0" spid="303" grpId="26"/>
      <p:bldP build="whole" bldLvl="1" animBg="1" rev="0" advAuto="0" spid="303" grpId="28"/>
      <p:bldP build="whole" bldLvl="1" animBg="1" rev="0" advAuto="0" spid="298" grpId="13"/>
      <p:bldP build="whole" bldLvl="1" animBg="1" rev="0" advAuto="0" spid="298" grpId="14"/>
      <p:bldP build="whole" bldLvl="1" animBg="1" rev="0" advAuto="0" spid="298" grpId="15"/>
      <p:bldP build="whole" bldLvl="1" animBg="1" rev="0" advAuto="0" spid="299" grpId="17"/>
      <p:bldP build="whole" bldLvl="1" animBg="1" rev="0" advAuto="0" spid="299" grpId="18"/>
      <p:bldP build="whole" bldLvl="1" animBg="1" rev="0" advAuto="0" spid="299" grpId="16"/>
      <p:bldP build="whole" bldLvl="1" animBg="1" rev="0" advAuto="0" spid="302" grpId="24"/>
      <p:bldP build="whole" bldLvl="1" animBg="1" rev="0" advAuto="0" spid="302" grpId="25"/>
      <p:bldP build="whole" bldLvl="1" animBg="1" rev="0" advAuto="0" spid="304" grpId="29"/>
      <p:bldP build="whole" bldLvl="1" animBg="1" rev="0" advAuto="0" spid="297" grpId="11"/>
      <p:bldP build="whole" bldLvl="1" animBg="1" rev="0" advAuto="0" spid="297" grpId="12"/>
      <p:bldP build="whole" bldLvl="1" animBg="1" rev="0" advAuto="0" spid="308" grpId="31"/>
      <p:bldP build="whole" bldLvl="1" animBg="1" rev="0" advAuto="0" spid="300" grpId="19"/>
      <p:bldP build="whole" bldLvl="1" animBg="1" rev="0" advAuto="0" spid="294" grpId="5"/>
      <p:bldP build="whole" bldLvl="1" animBg="1" rev="0" advAuto="0" spid="294" grpId="6"/>
      <p:bldP build="whole" bldLvl="1" animBg="1" rev="0" advAuto="0" spid="305" grpId="2"/>
      <p:bldP build="whole" bldLvl="1" animBg="1" rev="0" advAuto="0" spid="300" grpId="20"/>
      <p:bldP build="whole" bldLvl="1" animBg="1" rev="0" advAuto="0" spid="300" grpId="21"/>
      <p:bldP build="whole" bldLvl="1" animBg="1" rev="0" advAuto="0" spid="293" grpId="3"/>
      <p:bldP build="whole" bldLvl="1" animBg="1" rev="0" advAuto="0" spid="293" grpId="4"/>
      <p:bldP build="whole" bldLvl="1" animBg="1" rev="0" advAuto="0" spid="308" grpId="3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ISO19157 Data Quality"/>
          <p:cNvSpPr txBox="1"/>
          <p:nvPr>
            <p:ph type="title"/>
          </p:nvPr>
        </p:nvSpPr>
        <p:spPr>
          <a:prstGeom prst="rect">
            <a:avLst/>
          </a:prstGeom>
        </p:spPr>
        <p:txBody>
          <a:bodyPr/>
          <a:lstStyle/>
          <a:p>
            <a:pPr/>
            <a:r>
              <a:t>ISO19157 Data Quality</a:t>
            </a:r>
          </a:p>
        </p:txBody>
      </p:sp>
      <p:sp>
        <p:nvSpPr>
          <p:cNvPr id="314" name="Liz Kols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Liz Kolster </a:t>
            </a:r>
          </a:p>
        </p:txBody>
      </p:sp>
      <p:sp>
        <p:nvSpPr>
          <p:cNvPr id="315" name="Relation to ISO19115-1 &amp; 3…"/>
          <p:cNvSpPr txBox="1"/>
          <p:nvPr>
            <p:ph type="body" idx="1"/>
          </p:nvPr>
        </p:nvSpPr>
        <p:spPr>
          <a:prstGeom prst="rect">
            <a:avLst/>
          </a:prstGeom>
        </p:spPr>
        <p:txBody>
          <a:bodyPr/>
          <a:lstStyle/>
          <a:p>
            <a:pPr/>
            <a:r>
              <a:t>Relation to ISO19115-1 &amp; 3</a:t>
            </a:r>
          </a:p>
          <a:p>
            <a:pPr/>
            <a:r>
              <a:t>The Liz Kolster Show!</a:t>
            </a:r>
          </a:p>
          <a:p>
            <a:pPr/>
            <a:r>
              <a:t>Past versions and recent work</a:t>
            </a:r>
          </a:p>
        </p:txBody>
      </p:sp>
      <p:pic>
        <p:nvPicPr>
          <p:cNvPr id="316"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Hands on - Capturing Quality Aspects in Metadata"/>
          <p:cNvSpPr txBox="1"/>
          <p:nvPr>
            <p:ph type="title"/>
          </p:nvPr>
        </p:nvSpPr>
        <p:spPr>
          <a:prstGeom prst="rect">
            <a:avLst/>
          </a:prstGeom>
        </p:spPr>
        <p:txBody>
          <a:bodyPr/>
          <a:lstStyle>
            <a:lvl1pPr defTabSz="2145738">
              <a:defRPr spc="-149" sz="7480"/>
            </a:lvl1pPr>
          </a:lstStyle>
          <a:p>
            <a:pPr/>
            <a:r>
              <a:t>Hands on - Capturing Quality Aspects in Metadata</a:t>
            </a:r>
          </a:p>
        </p:txBody>
      </p:sp>
      <p:sp>
        <p:nvSpPr>
          <p:cNvPr id="321" name="In GeoNet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 GeoNetwork</a:t>
            </a:r>
          </a:p>
        </p:txBody>
      </p:sp>
      <p:sp>
        <p:nvSpPr>
          <p:cNvPr id="322" name="Lead by Liz…"/>
          <p:cNvSpPr txBox="1"/>
          <p:nvPr>
            <p:ph type="body" idx="1"/>
          </p:nvPr>
        </p:nvSpPr>
        <p:spPr>
          <a:prstGeom prst="rect">
            <a:avLst/>
          </a:prstGeom>
        </p:spPr>
        <p:txBody>
          <a:bodyPr/>
          <a:lstStyle/>
          <a:p>
            <a:pPr/>
            <a:r>
              <a:t>Lead by Liz</a:t>
            </a:r>
          </a:p>
          <a:p>
            <a:pPr lvl="1"/>
            <a:r>
              <a:t>Select previously created Cycle count metadata record</a:t>
            </a:r>
          </a:p>
          <a:p>
            <a:pPr lvl="1"/>
            <a:r>
              <a:t>Follow prepared tutorial with needed quality statements</a:t>
            </a:r>
          </a:p>
          <a:p>
            <a:pPr lvl="1"/>
            <a:r>
              <a:t>Open GeoNetwork in Advanced edit </a:t>
            </a:r>
          </a:p>
          <a:p>
            <a:pPr lvl="1"/>
            <a:r>
              <a:t>Populate quality section accordingly</a:t>
            </a:r>
          </a:p>
          <a:p>
            <a:pPr/>
            <a:r>
              <a:t>This will be done to the existing 19157 - not the new</a:t>
            </a:r>
          </a:p>
        </p:txBody>
      </p:sp>
      <p:pic>
        <p:nvPicPr>
          <p:cNvPr id="323"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Demo - Create Data Dictionary Metadata"/>
          <p:cNvSpPr txBox="1"/>
          <p:nvPr>
            <p:ph type="title"/>
          </p:nvPr>
        </p:nvSpPr>
        <p:spPr>
          <a:prstGeom prst="rect">
            <a:avLst/>
          </a:prstGeom>
        </p:spPr>
        <p:txBody>
          <a:bodyPr/>
          <a:lstStyle/>
          <a:p>
            <a:pPr/>
            <a:r>
              <a:t>Demo - Create Data Dictionary Metadata</a:t>
            </a:r>
          </a:p>
        </p:txBody>
      </p:sp>
      <p:sp>
        <p:nvSpPr>
          <p:cNvPr id="328" name="Using ANZMet Lite V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Using ANZMet Lite V2</a:t>
            </a:r>
          </a:p>
        </p:txBody>
      </p:sp>
      <p:sp>
        <p:nvSpPr>
          <p:cNvPr id="329" name="New feature in ANZMet Lite V2 and still under dev…"/>
          <p:cNvSpPr txBox="1"/>
          <p:nvPr>
            <p:ph type="body" idx="1"/>
          </p:nvPr>
        </p:nvSpPr>
        <p:spPr>
          <a:prstGeom prst="rect">
            <a:avLst/>
          </a:prstGeom>
        </p:spPr>
        <p:txBody>
          <a:bodyPr/>
          <a:lstStyle/>
          <a:p>
            <a:pPr/>
            <a:r>
              <a:t>New feature in ANZMet Lite V2 and still under dev</a:t>
            </a:r>
          </a:p>
          <a:p>
            <a:pPr/>
            <a:r>
              <a:t>Illustrate two options</a:t>
            </a:r>
          </a:p>
          <a:p>
            <a:pPr lvl="1"/>
            <a:r>
              <a:t>ISO19110 record - old way</a:t>
            </a:r>
          </a:p>
          <a:p>
            <a:pPr lvl="1"/>
            <a:r>
              <a:t>ISO19115-3 record - new way?</a:t>
            </a:r>
          </a:p>
          <a:p>
            <a:pPr/>
            <a:r>
              <a:t>Walk through Creating Data dictionary metadata for cycle counts</a:t>
            </a:r>
          </a:p>
          <a:p>
            <a:pPr/>
            <a:r>
              <a:t>Discuss </a:t>
            </a:r>
          </a:p>
        </p:txBody>
      </p:sp>
      <p:pic>
        <p:nvPicPr>
          <p:cNvPr id="330"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Hands on - Linking and Integrating Metadata"/>
          <p:cNvSpPr txBox="1"/>
          <p:nvPr>
            <p:ph type="title"/>
          </p:nvPr>
        </p:nvSpPr>
        <p:spPr>
          <a:prstGeom prst="rect">
            <a:avLst/>
          </a:prstGeom>
        </p:spPr>
        <p:txBody>
          <a:bodyPr/>
          <a:lstStyle>
            <a:lvl1pPr defTabSz="2389572">
              <a:defRPr spc="-166" sz="8330"/>
            </a:lvl1pPr>
          </a:lstStyle>
          <a:p>
            <a:pPr/>
            <a:r>
              <a:t>Hands on - Linking and Integrating Metadata</a:t>
            </a:r>
          </a:p>
        </p:txBody>
      </p:sp>
      <p:sp>
        <p:nvSpPr>
          <p:cNvPr id="335" name="Slide Subtitle"/>
          <p:cNvSpPr txBox="1"/>
          <p:nvPr>
            <p:ph type="body" idx="21"/>
          </p:nvPr>
        </p:nvSpPr>
        <p:spPr>
          <a:prstGeom prst="rect">
            <a:avLst/>
          </a:prstGeom>
        </p:spPr>
        <p:txBody>
          <a:bodyPr/>
          <a:lstStyle/>
          <a:p>
            <a:pPr/>
          </a:p>
        </p:txBody>
      </p:sp>
      <p:sp>
        <p:nvSpPr>
          <p:cNvPr id="336" name="Demo - Link Count sites to Cycle paths metadata…"/>
          <p:cNvSpPr txBox="1"/>
          <p:nvPr>
            <p:ph type="body" idx="1"/>
          </p:nvPr>
        </p:nvSpPr>
        <p:spPr>
          <a:prstGeom prst="rect">
            <a:avLst/>
          </a:prstGeom>
        </p:spPr>
        <p:txBody>
          <a:bodyPr/>
          <a:lstStyle/>
          <a:p>
            <a:pPr/>
            <a:r>
              <a:t>Demo - Link Count sites to Cycle paths metadata</a:t>
            </a:r>
          </a:p>
          <a:p>
            <a:pPr/>
            <a:r>
              <a:t>Link Counts metadata to Data Dictionary</a:t>
            </a:r>
          </a:p>
          <a:p>
            <a:pPr/>
            <a:r>
              <a:t>Link Counts metadata to Count sites metadata</a:t>
            </a:r>
          </a:p>
          <a:p>
            <a:pPr/>
            <a:r>
              <a:t>Save changes</a:t>
            </a:r>
          </a:p>
        </p:txBody>
      </p:sp>
      <p:pic>
        <p:nvPicPr>
          <p:cNvPr id="337"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Closing Slide"/>
          <p:cNvSpPr txBox="1"/>
          <p:nvPr>
            <p:ph type="title"/>
          </p:nvPr>
        </p:nvSpPr>
        <p:spPr>
          <a:prstGeom prst="rect">
            <a:avLst/>
          </a:prstGeom>
        </p:spPr>
        <p:txBody>
          <a:bodyPr/>
          <a:lstStyle/>
          <a:p>
            <a:pPr/>
            <a:r>
              <a:t>Closing Slide</a:t>
            </a:r>
          </a:p>
        </p:txBody>
      </p:sp>
      <p:sp>
        <p:nvSpPr>
          <p:cNvPr id="342" name="Fair Principl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Fair Principles </a:t>
            </a:r>
          </a:p>
        </p:txBody>
      </p:sp>
      <p:sp>
        <p:nvSpPr>
          <p:cNvPr id="343" name="Good Documentation (Data management) leads to many benefits - one of which is improved data discoverability…"/>
          <p:cNvSpPr txBox="1"/>
          <p:nvPr>
            <p:ph type="body" sz="half" idx="1"/>
          </p:nvPr>
        </p:nvSpPr>
        <p:spPr>
          <a:xfrm>
            <a:off x="13917993" y="2899210"/>
            <a:ext cx="10048475" cy="10131059"/>
          </a:xfrm>
          <a:prstGeom prst="rect">
            <a:avLst/>
          </a:prstGeom>
        </p:spPr>
        <p:txBody>
          <a:bodyPr/>
          <a:lstStyle/>
          <a:p>
            <a:pPr/>
          </a:p>
          <a:p>
            <a:pPr/>
            <a:r>
              <a:t>Good Documentation (Data management) leads to many benefits - one of which is improved data discoverability</a:t>
            </a:r>
          </a:p>
          <a:p>
            <a:pPr/>
            <a:r>
              <a:t>The single best way to improve the value of your resources is to document them</a:t>
            </a:r>
          </a:p>
          <a:p>
            <a:pPr/>
            <a:r>
              <a:t>Remember the most important needs that metadata should serve are your own</a:t>
            </a:r>
          </a:p>
        </p:txBody>
      </p:sp>
      <p:grpSp>
        <p:nvGrpSpPr>
          <p:cNvPr id="346" name="Group 9"/>
          <p:cNvGrpSpPr/>
          <p:nvPr/>
        </p:nvGrpSpPr>
        <p:grpSpPr>
          <a:xfrm>
            <a:off x="249321" y="4140891"/>
            <a:ext cx="13152826" cy="9507646"/>
            <a:chOff x="0" y="0"/>
            <a:chExt cx="13152825" cy="9507644"/>
          </a:xfrm>
        </p:grpSpPr>
        <p:pic>
          <p:nvPicPr>
            <p:cNvPr id="344" name="Picture 10" descr="Picture 10"/>
            <p:cNvPicPr>
              <a:picLocks noChangeAspect="1"/>
            </p:cNvPicPr>
            <p:nvPr/>
          </p:nvPicPr>
          <p:blipFill>
            <a:blip r:embed="rId2">
              <a:extLst/>
            </a:blip>
            <a:stretch>
              <a:fillRect/>
            </a:stretch>
          </p:blipFill>
          <p:spPr>
            <a:xfrm>
              <a:off x="0" y="0"/>
              <a:ext cx="12982265" cy="8812587"/>
            </a:xfrm>
            <a:prstGeom prst="rect">
              <a:avLst/>
            </a:prstGeom>
            <a:ln w="12700" cap="flat">
              <a:noFill/>
              <a:miter lim="400000"/>
            </a:ln>
            <a:effectLst/>
          </p:spPr>
        </p:pic>
        <p:sp>
          <p:nvSpPr>
            <p:cNvPr id="345" name="Rectangle 11"/>
            <p:cNvSpPr txBox="1"/>
            <p:nvPr/>
          </p:nvSpPr>
          <p:spPr>
            <a:xfrm>
              <a:off x="4723345" y="8643261"/>
              <a:ext cx="8429481" cy="8643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noAutofit/>
            </a:bodyPr>
            <a:lstStyle>
              <a:lvl1pPr algn="r" defTabSz="1828800">
                <a:defRPr sz="2600" u="sng">
                  <a:solidFill>
                    <a:srgbClr val="0563C1"/>
                  </a:solidFill>
                  <a:uFill>
                    <a:solidFill>
                      <a:srgbClr val="0563C1"/>
                    </a:solidFill>
                  </a:uFill>
                  <a:latin typeface="Arial"/>
                  <a:ea typeface="Arial"/>
                  <a:cs typeface="Arial"/>
                  <a:sym typeface="Arial"/>
                  <a:hlinkClick r:id="rId3" invalidUrl="" action="" tgtFrame="" tooltip="" history="1" highlightClick="0" endSnd="0"/>
                </a:defRPr>
              </a:lvl1pPr>
            </a:lstStyle>
            <a:p>
              <a:pPr>
                <a:defRPr u="none">
                  <a:solidFill>
                    <a:srgbClr val="4D4D4F"/>
                  </a:solidFill>
                  <a:uFillTx/>
                </a:defRPr>
              </a:pPr>
              <a:r>
                <a:rPr u="sng">
                  <a:solidFill>
                    <a:srgbClr val="0563C1"/>
                  </a:solidFill>
                  <a:uFill>
                    <a:solidFill>
                      <a:srgbClr val="0563C1"/>
                    </a:solidFill>
                  </a:uFill>
                  <a:hlinkClick r:id="rId3" invalidUrl="" action="" tgtFrame="" tooltip="" history="1" highlightClick="0" endSnd="0"/>
                </a:rPr>
                <a:t>https://www.go-fair.org/fair-principles</a:t>
              </a:r>
            </a:p>
          </p:txBody>
        </p:sp>
      </p:grpSp>
      <p:pic>
        <p:nvPicPr>
          <p:cNvPr id="347"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What questions do you have?"/>
          <p:cNvSpPr txBox="1"/>
          <p:nvPr>
            <p:ph type="body" sz="half" idx="1"/>
          </p:nvPr>
        </p:nvSpPr>
        <p:spPr>
          <a:prstGeom prst="rect">
            <a:avLst/>
          </a:prstGeom>
        </p:spPr>
        <p:txBody>
          <a:bodyPr anchor="t"/>
          <a:lstStyle/>
          <a:p>
            <a:pPr/>
            <a:r>
              <a:t>What questions do you have?</a:t>
            </a:r>
          </a:p>
        </p:txBody>
      </p:sp>
      <p:pic>
        <p:nvPicPr>
          <p:cNvPr id="350" name="unknown.png" descr="unknown.png"/>
          <p:cNvPicPr>
            <a:picLocks noChangeAspect="1"/>
          </p:cNvPicPr>
          <p:nvPr/>
        </p:nvPicPr>
        <p:blipFill>
          <a:blip r:embed="rId2">
            <a:extLst/>
          </a:blip>
          <a:stretch>
            <a:fillRect/>
          </a:stretch>
        </p:blipFill>
        <p:spPr>
          <a:xfrm>
            <a:off x="274670" y="10327329"/>
            <a:ext cx="6479509" cy="2103737"/>
          </a:xfrm>
          <a:prstGeom prst="rect">
            <a:avLst/>
          </a:prstGeom>
          <a:ln w="12700">
            <a:miter lim="400000"/>
          </a:ln>
        </p:spPr>
      </p:pic>
      <p:sp>
        <p:nvSpPr>
          <p:cNvPr id="351" name="Byron Cochrane   -  Nelson, New Zealand   -    byron@openwork.nz   -   021 794 501"/>
          <p:cNvSpPr txBox="1"/>
          <p:nvPr/>
        </p:nvSpPr>
        <p:spPr>
          <a:xfrm>
            <a:off x="298684" y="12979283"/>
            <a:ext cx="17916413" cy="6348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600"/>
            </a:pPr>
            <a:r>
              <a:t>Byron Cochrane   -  Nelson, New Zealand   -    </a:t>
            </a:r>
            <a:r>
              <a:rPr u="sng">
                <a:hlinkClick r:id="rId3" invalidUrl="" action="" tgtFrame="" tooltip="" history="1" highlightClick="0" endSnd="0"/>
              </a:rPr>
              <a:t>byron@openwork.nz</a:t>
            </a:r>
            <a:r>
              <a:t>   -   021 794 501</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What’s Next for GeoSpatial Metadata"/>
          <p:cNvSpPr txBox="1"/>
          <p:nvPr>
            <p:ph type="title"/>
          </p:nvPr>
        </p:nvSpPr>
        <p:spPr>
          <a:prstGeom prst="rect">
            <a:avLst/>
          </a:prstGeom>
        </p:spPr>
        <p:txBody>
          <a:bodyPr/>
          <a:lstStyle/>
          <a:p>
            <a:pPr/>
            <a:r>
              <a:t>What’s Next for GeoSpatial Metadata</a:t>
            </a:r>
          </a:p>
        </p:txBody>
      </p:sp>
      <p:sp>
        <p:nvSpPr>
          <p:cNvPr id="354" name="Closing Discuss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Closing Discussion</a:t>
            </a:r>
          </a:p>
        </p:txBody>
      </p:sp>
      <p:sp>
        <p:nvSpPr>
          <p:cNvPr id="355" name="Possible topics…"/>
          <p:cNvSpPr txBox="1"/>
          <p:nvPr>
            <p:ph type="body" idx="1"/>
          </p:nvPr>
        </p:nvSpPr>
        <p:spPr>
          <a:prstGeom prst="rect">
            <a:avLst/>
          </a:prstGeom>
        </p:spPr>
        <p:txBody>
          <a:bodyPr/>
          <a:lstStyle/>
          <a:p>
            <a:pPr marL="536447" indent="-536447" defTabSz="2145738">
              <a:spcBef>
                <a:spcPts val="3900"/>
              </a:spcBef>
              <a:defRPr sz="4224"/>
            </a:pPr>
            <a:r>
              <a:t>Possible topics</a:t>
            </a:r>
          </a:p>
          <a:p>
            <a:pPr lvl="1" marL="1072895" indent="-536447" defTabSz="2145738">
              <a:spcBef>
                <a:spcPts val="3900"/>
              </a:spcBef>
              <a:defRPr sz="4224"/>
            </a:pPr>
            <a:r>
              <a:t>Other approaches to metadata</a:t>
            </a:r>
          </a:p>
          <a:p>
            <a:pPr lvl="2" marL="1609344" indent="-536447" defTabSz="2145738">
              <a:spcBef>
                <a:spcPts val="3900"/>
              </a:spcBef>
              <a:defRPr sz="4224"/>
            </a:pPr>
            <a:r>
              <a:t>STAC, OGC API Records, GeoDCAT, CKAN, Koordinates</a:t>
            </a:r>
          </a:p>
          <a:p>
            <a:pPr lvl="1" marL="1072895" indent="-536447" defTabSz="2145738">
              <a:spcBef>
                <a:spcPts val="3900"/>
              </a:spcBef>
              <a:defRPr sz="4224"/>
            </a:pPr>
            <a:r>
              <a:t>More about ISO19157 Data Quality efforts</a:t>
            </a:r>
          </a:p>
          <a:p>
            <a:pPr lvl="1" marL="1072895" indent="-536447" defTabSz="2145738">
              <a:spcBef>
                <a:spcPts val="3900"/>
              </a:spcBef>
              <a:defRPr sz="4224"/>
            </a:pPr>
            <a:r>
              <a:t>Geonetwork in more detail</a:t>
            </a:r>
          </a:p>
          <a:p>
            <a:pPr lvl="1" marL="1072895" indent="-536447" defTabSz="2145738">
              <a:spcBef>
                <a:spcPts val="3900"/>
              </a:spcBef>
              <a:defRPr sz="4224"/>
            </a:pPr>
            <a:r>
              <a:t>Demo of Iwi-Cat - Ngati Rarua implementation of ANZMet Lite V2 for Taiao</a:t>
            </a:r>
          </a:p>
          <a:p>
            <a:pPr lvl="1" marL="1072895" indent="-536447" defTabSz="2145738">
              <a:spcBef>
                <a:spcPts val="3900"/>
              </a:spcBef>
              <a:defRPr sz="4224"/>
            </a:pPr>
            <a:r>
              <a:t>Upcoming OGC Metadata Codesprint</a:t>
            </a:r>
          </a:p>
          <a:p>
            <a:pPr lvl="1" marL="1072895" indent="-536447" defTabSz="2145738">
              <a:spcBef>
                <a:spcPts val="3900"/>
              </a:spcBef>
              <a:defRPr sz="4224"/>
            </a:pPr>
            <a:r>
              <a:t>Other topics - What Questions do you have?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Image" descr="Image"/>
          <p:cNvPicPr>
            <a:picLocks noChangeAspect="1"/>
          </p:cNvPicPr>
          <p:nvPr/>
        </p:nvPicPr>
        <p:blipFill>
          <a:blip r:embed="rId3">
            <a:extLst/>
          </a:blip>
          <a:stretch>
            <a:fillRect/>
          </a:stretch>
        </p:blipFill>
        <p:spPr>
          <a:xfrm>
            <a:off x="2234441" y="43101"/>
            <a:ext cx="19244293" cy="13629798"/>
          </a:xfrm>
          <a:prstGeom prst="rect">
            <a:avLst/>
          </a:prstGeom>
          <a:ln w="12700">
            <a:miter lim="400000"/>
          </a:ln>
        </p:spPr>
      </p:pic>
      <p:pic>
        <p:nvPicPr>
          <p:cNvPr id="185"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9" name="Image" descr="Image"/>
          <p:cNvPicPr>
            <a:picLocks noChangeAspect="1"/>
          </p:cNvPicPr>
          <p:nvPr/>
        </p:nvPicPr>
        <p:blipFill>
          <a:blip r:embed="rId2">
            <a:extLst/>
          </a:blip>
          <a:stretch>
            <a:fillRect/>
          </a:stretch>
        </p:blipFill>
        <p:spPr>
          <a:xfrm>
            <a:off x="823810" y="5632"/>
            <a:ext cx="22736379" cy="13704736"/>
          </a:xfrm>
          <a:prstGeom prst="rect">
            <a:avLst/>
          </a:prstGeom>
          <a:ln w="12700">
            <a:miter lim="400000"/>
          </a:ln>
        </p:spPr>
      </p:pic>
      <p:pic>
        <p:nvPicPr>
          <p:cNvPr id="190"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Content Placeholder 2"/>
          <p:cNvSpPr txBox="1"/>
          <p:nvPr/>
        </p:nvSpPr>
        <p:spPr>
          <a:xfrm>
            <a:off x="792638" y="1762513"/>
            <a:ext cx="14000137" cy="5313721"/>
          </a:xfrm>
          <a:prstGeom prst="rect">
            <a:avLst/>
          </a:prstGeom>
          <a:ln w="12700">
            <a:miter lim="400000"/>
          </a:ln>
          <a:extLst>
            <a:ext uri="{C572A759-6A51-4108-AA02-DFA0A04FC94B}">
              <ma14:wrappingTextBoxFlag xmlns:ma14="http://schemas.microsoft.com/office/mac/drawingml/2011/main" val="1"/>
            </a:ext>
          </a:extLst>
        </p:spPr>
        <p:txBody>
          <a:bodyPr lIns="121920" tIns="121920" rIns="121920" bIns="121920">
            <a:spAutoFit/>
          </a:bodyPr>
          <a:lstStyle/>
          <a:p>
            <a:pPr marL="914378" indent="-914378" algn="l" defTabSz="1371600">
              <a:lnSpc>
                <a:spcPct val="90000"/>
              </a:lnSpc>
              <a:spcBef>
                <a:spcPts val="1600"/>
              </a:spcBef>
              <a:buSzPct val="100000"/>
              <a:buFont typeface="Arial"/>
              <a:buChar char="•"/>
              <a:defRPr sz="4800">
                <a:solidFill>
                  <a:srgbClr val="000000"/>
                </a:solidFill>
                <a:latin typeface="Calibri"/>
                <a:ea typeface="Calibri"/>
                <a:cs typeface="Calibri"/>
                <a:sym typeface="Calibri"/>
              </a:defRPr>
            </a:pPr>
            <a:r>
              <a:t>Framework based on standards, published in 2015</a:t>
            </a:r>
            <a:endParaRPr sz="3200">
              <a:solidFill>
                <a:srgbClr val="464646"/>
              </a:solidFill>
              <a:latin typeface="Arial"/>
              <a:ea typeface="Arial"/>
              <a:cs typeface="Arial"/>
              <a:sym typeface="Arial"/>
            </a:endParaRPr>
          </a:p>
          <a:p>
            <a:pPr marL="914378" indent="-914378" algn="l" defTabSz="1371600">
              <a:lnSpc>
                <a:spcPct val="90000"/>
              </a:lnSpc>
              <a:spcBef>
                <a:spcPts val="1600"/>
              </a:spcBef>
              <a:buSzPct val="100000"/>
              <a:buFont typeface="Arial"/>
              <a:buChar char="•"/>
              <a:defRPr sz="4800">
                <a:solidFill>
                  <a:srgbClr val="000000"/>
                </a:solidFill>
                <a:latin typeface="Calibri"/>
                <a:ea typeface="Calibri"/>
                <a:cs typeface="Calibri"/>
                <a:sym typeface="Calibri"/>
              </a:defRPr>
            </a:pPr>
            <a:r>
              <a:t>Cover data, vocabularies, services, …</a:t>
            </a:r>
            <a:endParaRPr sz="3200">
              <a:solidFill>
                <a:srgbClr val="464646"/>
              </a:solidFill>
              <a:latin typeface="Arial"/>
              <a:ea typeface="Arial"/>
              <a:cs typeface="Arial"/>
              <a:sym typeface="Arial"/>
            </a:endParaRPr>
          </a:p>
          <a:p>
            <a:pPr marL="914378" indent="-914378" algn="l" defTabSz="1371600">
              <a:lnSpc>
                <a:spcPct val="90000"/>
              </a:lnSpc>
              <a:spcBef>
                <a:spcPts val="1600"/>
              </a:spcBef>
              <a:buSzPct val="100000"/>
              <a:buFont typeface="Arial"/>
              <a:buChar char="•"/>
              <a:defRPr sz="4800">
                <a:solidFill>
                  <a:srgbClr val="000000"/>
                </a:solidFill>
                <a:latin typeface="Calibri"/>
                <a:ea typeface="Calibri"/>
                <a:cs typeface="Calibri"/>
                <a:sym typeface="Calibri"/>
              </a:defRPr>
            </a:pPr>
            <a:r>
              <a:t>Applicable to any domain or discipline</a:t>
            </a:r>
            <a:endParaRPr sz="3200">
              <a:solidFill>
                <a:srgbClr val="464646"/>
              </a:solidFill>
              <a:latin typeface="Arial"/>
              <a:ea typeface="Arial"/>
              <a:cs typeface="Arial"/>
              <a:sym typeface="Arial"/>
            </a:endParaRPr>
          </a:p>
          <a:p>
            <a:pPr marL="914378" indent="-914378" algn="l" defTabSz="1371600">
              <a:lnSpc>
                <a:spcPct val="90000"/>
              </a:lnSpc>
              <a:spcBef>
                <a:spcPts val="1600"/>
              </a:spcBef>
              <a:buSzPct val="100000"/>
              <a:buFont typeface="Arial"/>
              <a:buChar char="•"/>
              <a:defRPr sz="4800">
                <a:solidFill>
                  <a:srgbClr val="000000"/>
                </a:solidFill>
                <a:latin typeface="Calibri"/>
                <a:ea typeface="Calibri"/>
                <a:cs typeface="Calibri"/>
                <a:sym typeface="Calibri"/>
              </a:defRPr>
            </a:pPr>
            <a:r>
              <a:t>Focus on share to enable maximum reuse</a:t>
            </a:r>
            <a:endParaRPr sz="3200">
              <a:solidFill>
                <a:srgbClr val="464646"/>
              </a:solidFill>
              <a:latin typeface="Arial"/>
              <a:ea typeface="Arial"/>
              <a:cs typeface="Arial"/>
              <a:sym typeface="Arial"/>
            </a:endParaRPr>
          </a:p>
          <a:p>
            <a:pPr marL="914378" indent="-914378" algn="l" defTabSz="1371600">
              <a:lnSpc>
                <a:spcPct val="90000"/>
              </a:lnSpc>
              <a:spcBef>
                <a:spcPts val="1600"/>
              </a:spcBef>
              <a:buSzPct val="100000"/>
              <a:buFont typeface="Arial"/>
              <a:buChar char="•"/>
              <a:defRPr sz="4800" u="sng">
                <a:solidFill>
                  <a:srgbClr val="FF0000"/>
                </a:solidFill>
                <a:latin typeface="Calibri"/>
                <a:ea typeface="Calibri"/>
                <a:cs typeface="Calibri"/>
                <a:sym typeface="Calibri"/>
              </a:defRPr>
            </a:pPr>
            <a:r>
              <a:t>Emphasise machine-actionability</a:t>
            </a:r>
            <a:endParaRPr sz="3200">
              <a:solidFill>
                <a:srgbClr val="464646"/>
              </a:solidFill>
              <a:latin typeface="Arial"/>
              <a:ea typeface="Arial"/>
              <a:cs typeface="Arial"/>
              <a:sym typeface="Arial"/>
            </a:endParaRPr>
          </a:p>
          <a:p>
            <a:pPr marL="914378" indent="-914378" algn="l" defTabSz="1371600">
              <a:lnSpc>
                <a:spcPct val="90000"/>
              </a:lnSpc>
              <a:spcBef>
                <a:spcPts val="1600"/>
              </a:spcBef>
              <a:buSzPct val="100000"/>
              <a:buFont typeface="Arial"/>
              <a:buChar char="•"/>
              <a:defRPr sz="4800">
                <a:solidFill>
                  <a:srgbClr val="000000"/>
                </a:solidFill>
                <a:latin typeface="Calibri"/>
                <a:ea typeface="Calibri"/>
                <a:cs typeface="Calibri"/>
                <a:sym typeface="Calibri"/>
              </a:defRPr>
            </a:pPr>
            <a:r>
              <a:t>Highlight importance of fit for purpose metadata</a:t>
            </a:r>
          </a:p>
        </p:txBody>
      </p:sp>
      <p:grpSp>
        <p:nvGrpSpPr>
          <p:cNvPr id="195" name="Group 9"/>
          <p:cNvGrpSpPr/>
          <p:nvPr/>
        </p:nvGrpSpPr>
        <p:grpSpPr>
          <a:xfrm>
            <a:off x="15264342" y="916954"/>
            <a:ext cx="9879119" cy="6927406"/>
            <a:chOff x="0" y="0"/>
            <a:chExt cx="9879117" cy="6927405"/>
          </a:xfrm>
        </p:grpSpPr>
        <p:pic>
          <p:nvPicPr>
            <p:cNvPr id="193" name="Picture 10" descr="Picture 10"/>
            <p:cNvPicPr>
              <a:picLocks noChangeAspect="1"/>
            </p:cNvPicPr>
            <p:nvPr/>
          </p:nvPicPr>
          <p:blipFill>
            <a:blip r:embed="rId3">
              <a:extLst/>
            </a:blip>
            <a:stretch>
              <a:fillRect/>
            </a:stretch>
          </p:blipFill>
          <p:spPr>
            <a:xfrm>
              <a:off x="0" y="0"/>
              <a:ext cx="8497479" cy="5768236"/>
            </a:xfrm>
            <a:prstGeom prst="rect">
              <a:avLst/>
            </a:prstGeom>
            <a:ln w="12700" cap="flat">
              <a:noFill/>
              <a:miter lim="400000"/>
            </a:ln>
            <a:effectLst/>
          </p:spPr>
        </p:pic>
        <p:sp>
          <p:nvSpPr>
            <p:cNvPr id="194" name="Rectangle 11"/>
            <p:cNvSpPr/>
            <p:nvPr/>
          </p:nvSpPr>
          <p:spPr>
            <a:xfrm>
              <a:off x="8609117" y="56574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r" defTabSz="1828800">
                <a:defRPr sz="2600" u="sng">
                  <a:solidFill>
                    <a:srgbClr val="0563C1"/>
                  </a:solidFill>
                  <a:uFill>
                    <a:solidFill>
                      <a:srgbClr val="0563C1"/>
                    </a:solidFill>
                  </a:uFill>
                  <a:latin typeface="Arial"/>
                  <a:ea typeface="Arial"/>
                  <a:cs typeface="Arial"/>
                  <a:sym typeface="Arial"/>
                  <a:hlinkClick r:id="rId4" invalidUrl="" action="" tgtFrame="" tooltip="" history="1" highlightClick="0" endSnd="0"/>
                </a:defRPr>
              </a:lvl1pPr>
            </a:lstStyle>
            <a:p>
              <a:pPr>
                <a:defRPr u="none">
                  <a:solidFill>
                    <a:srgbClr val="4D4D4F"/>
                  </a:solidFill>
                  <a:uFillTx/>
                </a:defRPr>
              </a:pPr>
              <a:r>
                <a:rPr u="sng">
                  <a:solidFill>
                    <a:srgbClr val="0563C1"/>
                  </a:solidFill>
                  <a:uFill>
                    <a:solidFill>
                      <a:srgbClr val="0563C1"/>
                    </a:solidFill>
                  </a:uFill>
                  <a:hlinkClick r:id="rId4" invalidUrl="" action="" tgtFrame="" tooltip="" history="1" highlightClick="0" endSnd="0"/>
                </a:rPr>
                <a:t>https://www.go-fair.org/fair-principles</a:t>
              </a:r>
            </a:p>
          </p:txBody>
        </p:sp>
      </p:grpSp>
      <p:sp>
        <p:nvSpPr>
          <p:cNvPr id="196" name="Rectangle 12"/>
          <p:cNvSpPr txBox="1"/>
          <p:nvPr/>
        </p:nvSpPr>
        <p:spPr>
          <a:xfrm>
            <a:off x="762161" y="7139112"/>
            <a:ext cx="22478772" cy="5161975"/>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spcBef>
                <a:spcPts val="1600"/>
              </a:spcBef>
              <a:defRPr b="1" sz="3600" u="sng">
                <a:solidFill>
                  <a:srgbClr val="333333"/>
                </a:solidFill>
                <a:latin typeface="Calibri"/>
                <a:ea typeface="Calibri"/>
                <a:cs typeface="Calibri"/>
                <a:sym typeface="Calibri"/>
              </a:defRPr>
            </a:pPr>
            <a:r>
              <a:t>F</a:t>
            </a:r>
            <a:r>
              <a:rPr u="none"/>
              <a:t>indable:</a:t>
            </a:r>
            <a:r>
              <a:rPr b="0" u="none"/>
              <a:t> (Meta)data - findable by humans and computers; globally unique persistent identifiers (PID) for metadata statements and described resource (e.g. dataset); searchable resource. Data have rich metadata.</a:t>
            </a:r>
            <a:endParaRPr>
              <a:solidFill>
                <a:srgbClr val="4D4D4F"/>
              </a:solidFill>
            </a:endParaRPr>
          </a:p>
          <a:p>
            <a:pPr algn="l" defTabSz="1828800">
              <a:spcBef>
                <a:spcPts val="1600"/>
              </a:spcBef>
              <a:defRPr b="1" sz="3600" u="sng">
                <a:solidFill>
                  <a:srgbClr val="333333"/>
                </a:solidFill>
                <a:latin typeface="Calibri"/>
                <a:ea typeface="Calibri"/>
                <a:cs typeface="Calibri"/>
                <a:sym typeface="Calibri"/>
              </a:defRPr>
            </a:pPr>
            <a:r>
              <a:t>A</a:t>
            </a:r>
            <a:r>
              <a:rPr u="none"/>
              <a:t>ccessible: </a:t>
            </a:r>
            <a:r>
              <a:rPr b="0" u="none"/>
              <a:t>(Meta)data - retrievable by PIDs; use standardised communications protocol (universally implementable); allows authentication/authorisation. Metadata is accessible, even when the data is not.</a:t>
            </a:r>
            <a:endParaRPr>
              <a:solidFill>
                <a:srgbClr val="4D4D4F"/>
              </a:solidFill>
            </a:endParaRPr>
          </a:p>
          <a:p>
            <a:pPr algn="l" defTabSz="1828800">
              <a:spcBef>
                <a:spcPts val="1600"/>
              </a:spcBef>
              <a:defRPr b="1" sz="3600" u="sng">
                <a:solidFill>
                  <a:srgbClr val="333333"/>
                </a:solidFill>
                <a:latin typeface="Calibri"/>
                <a:ea typeface="Calibri"/>
                <a:cs typeface="Calibri"/>
                <a:sym typeface="Calibri"/>
              </a:defRPr>
            </a:pPr>
            <a:r>
              <a:t>I</a:t>
            </a:r>
            <a:r>
              <a:rPr u="none"/>
              <a:t>nteroperable </a:t>
            </a:r>
            <a:r>
              <a:rPr b="0" u="none"/>
              <a:t>(Meta)data - use broadly applicable language for knowledge representation; use </a:t>
            </a:r>
            <a:r>
              <a:rPr b="0"/>
              <a:t>data dictionaries and vocabularies</a:t>
            </a:r>
            <a:r>
              <a:rPr b="0" u="none"/>
              <a:t>; (meta)data by using PIDs.</a:t>
            </a:r>
            <a:r>
              <a:rPr b="0" u="none">
                <a:solidFill>
                  <a:srgbClr val="4D4D4F"/>
                </a:solidFill>
              </a:rPr>
              <a:t> </a:t>
            </a:r>
            <a:endParaRPr b="0" u="none">
              <a:solidFill>
                <a:srgbClr val="4D4D4F"/>
              </a:solidFill>
            </a:endParaRPr>
          </a:p>
          <a:p>
            <a:pPr algn="l" defTabSz="1828800">
              <a:spcBef>
                <a:spcPts val="1600"/>
              </a:spcBef>
              <a:defRPr b="1" sz="3600" u="sng">
                <a:solidFill>
                  <a:srgbClr val="333333"/>
                </a:solidFill>
                <a:latin typeface="Calibri"/>
                <a:ea typeface="Calibri"/>
                <a:cs typeface="Calibri"/>
                <a:sym typeface="Calibri"/>
              </a:defRPr>
            </a:pPr>
            <a:r>
              <a:t>R</a:t>
            </a:r>
            <a:r>
              <a:rPr u="none"/>
              <a:t>eusable:</a:t>
            </a:r>
            <a:r>
              <a:rPr b="0" u="none"/>
              <a:t> (Meta)data - </a:t>
            </a:r>
            <a:r>
              <a:rPr b="0"/>
              <a:t>richly described and fit for purpose</a:t>
            </a:r>
            <a:r>
              <a:rPr b="0" u="none"/>
              <a:t>; known license and other constraints; detailed provenance; meet domain-relevant community standards</a:t>
            </a:r>
            <a:r>
              <a:rPr b="0" u="none">
                <a:solidFill>
                  <a:srgbClr val="4D4D4F"/>
                </a:solidFill>
              </a:rPr>
              <a:t>.</a:t>
            </a:r>
          </a:p>
        </p:txBody>
      </p:sp>
      <p:sp>
        <p:nvSpPr>
          <p:cNvPr id="197" name="Rectangle 13"/>
          <p:cNvSpPr txBox="1"/>
          <p:nvPr/>
        </p:nvSpPr>
        <p:spPr>
          <a:xfrm>
            <a:off x="193533" y="137254"/>
            <a:ext cx="14070753" cy="1255534"/>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2438339">
              <a:defRPr b="1" sz="8400">
                <a:solidFill>
                  <a:srgbClr val="2B8297"/>
                </a:solidFill>
                <a:latin typeface="Calibri"/>
                <a:ea typeface="Calibri"/>
                <a:cs typeface="Calibri"/>
                <a:sym typeface="Calibri"/>
              </a:defRPr>
            </a:lvl1pPr>
          </a:lstStyle>
          <a:p>
            <a:pPr/>
            <a:r>
              <a:t>FAIR Implementation Principles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6">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6"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ISO Geospatial Metadata"/>
          <p:cNvSpPr txBox="1"/>
          <p:nvPr>
            <p:ph type="title"/>
          </p:nvPr>
        </p:nvSpPr>
        <p:spPr>
          <a:prstGeom prst="rect">
            <a:avLst/>
          </a:prstGeom>
        </p:spPr>
        <p:txBody>
          <a:bodyPr/>
          <a:lstStyle/>
          <a:p>
            <a:pPr/>
            <a:r>
              <a:t>ISO Geospatial Metadata </a:t>
            </a:r>
          </a:p>
        </p:txBody>
      </p:sp>
      <p:sp>
        <p:nvSpPr>
          <p:cNvPr id="202" name="The ISO19115 family tre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The ISO19115 family tree</a:t>
            </a:r>
          </a:p>
        </p:txBody>
      </p:sp>
      <p:sp>
        <p:nvSpPr>
          <p:cNvPr id="203" name="ISO TC211 - Geographic information/Geomatics…"/>
          <p:cNvSpPr txBox="1"/>
          <p:nvPr>
            <p:ph type="body" idx="1"/>
          </p:nvPr>
        </p:nvSpPr>
        <p:spPr>
          <a:prstGeom prst="rect">
            <a:avLst/>
          </a:prstGeom>
        </p:spPr>
        <p:txBody>
          <a:bodyPr/>
          <a:lstStyle/>
          <a:p>
            <a:pPr marL="566927" indent="-566927" defTabSz="2267655">
              <a:spcBef>
                <a:spcPts val="4100"/>
              </a:spcBef>
              <a:defRPr sz="4464"/>
            </a:pPr>
            <a:r>
              <a:t>ISO TC211 - Geographic information/Geomatics</a:t>
            </a:r>
          </a:p>
          <a:p>
            <a:pPr marL="566927" indent="-566927" defTabSz="2267655">
              <a:spcBef>
                <a:spcPts val="4100"/>
              </a:spcBef>
              <a:defRPr sz="4464"/>
            </a:pPr>
            <a:r>
              <a:t>ISO19115:2003 &amp; ISO19139</a:t>
            </a:r>
          </a:p>
          <a:p>
            <a:pPr lvl="1" marL="1133855" indent="-566927" defTabSz="2267655">
              <a:spcBef>
                <a:spcPts val="4100"/>
              </a:spcBef>
              <a:defRPr sz="4464"/>
            </a:pPr>
            <a:r>
              <a:t>ANZLIC Metadatat Profile v1.1 - 2007</a:t>
            </a:r>
          </a:p>
          <a:p>
            <a:pPr lvl="1" marL="1133855" indent="-566927" defTabSz="2267655">
              <a:spcBef>
                <a:spcPts val="4100"/>
              </a:spcBef>
              <a:defRPr sz="4464"/>
            </a:pPr>
            <a:r>
              <a:t>ISO19119 Geographic information — Services</a:t>
            </a:r>
          </a:p>
          <a:p>
            <a:pPr lvl="1" marL="1133855" indent="-566927" defTabSz="2267655">
              <a:spcBef>
                <a:spcPts val="4100"/>
              </a:spcBef>
              <a:defRPr sz="4464"/>
            </a:pPr>
            <a:r>
              <a:t>ISO 19110:2016 Methodology for Feature Cataloguing</a:t>
            </a:r>
          </a:p>
          <a:p>
            <a:pPr marL="566927" indent="-566927" defTabSz="2267655">
              <a:spcBef>
                <a:spcPts val="4100"/>
              </a:spcBef>
              <a:defRPr sz="4464"/>
            </a:pPr>
            <a:r>
              <a:t>ISO19115-1:2014, amd.1:2018 and amd.2-2020 - not backwards compatible</a:t>
            </a:r>
          </a:p>
          <a:p>
            <a:pPr marL="566927" indent="-566927" defTabSz="2267655">
              <a:spcBef>
                <a:spcPts val="4100"/>
              </a:spcBef>
              <a:defRPr sz="4464"/>
            </a:pPr>
            <a:r>
              <a:t>ISO19115-3:2016 Geographic information — Metadata — Part 3: XML schema implementation for fundamental concepts</a:t>
            </a:r>
          </a:p>
        </p:txBody>
      </p:sp>
      <p:pic>
        <p:nvPicPr>
          <p:cNvPr id="204"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extLst/>
          </a:blip>
          <a:stretch>
            <a:fillRect/>
          </a:stretch>
        </p:blipFill>
        <p:spPr>
          <a:xfrm>
            <a:off x="-55530" y="-57680"/>
            <a:ext cx="18824362" cy="13831360"/>
          </a:xfrm>
          <a:prstGeom prst="rect">
            <a:avLst/>
          </a:prstGeom>
          <a:ln w="12700">
            <a:miter lim="400000"/>
          </a:ln>
        </p:spPr>
      </p:pic>
      <p:sp>
        <p:nvSpPr>
          <p:cNvPr id="209" name="Metadata for services…"/>
          <p:cNvSpPr txBox="1"/>
          <p:nvPr/>
        </p:nvSpPr>
        <p:spPr>
          <a:xfrm>
            <a:off x="18773495" y="1829096"/>
            <a:ext cx="5455070" cy="94167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Metadata for services </a:t>
            </a:r>
          </a:p>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Bi-directional linking of services and datasets </a:t>
            </a:r>
          </a:p>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Horizontal linking with associated resources </a:t>
            </a:r>
          </a:p>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Improved constraints information </a:t>
            </a:r>
          </a:p>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Semantic web enablement (Identifiers and Keywords) </a:t>
            </a:r>
          </a:p>
          <a:p>
            <a:pPr marL="457200" indent="-317500" algn="l" defTabSz="457200">
              <a:spcBef>
                <a:spcPts val="2900"/>
              </a:spcBef>
              <a:buClr>
                <a:srgbClr val="4D4D4D"/>
              </a:buClr>
              <a:buSzPct val="100000"/>
              <a:buFont typeface="Arial"/>
              <a:buChar char="•"/>
              <a:defRPr sz="3633">
                <a:solidFill>
                  <a:srgbClr val="4D4D4D"/>
                </a:solidFill>
                <a:latin typeface="Arial"/>
                <a:ea typeface="Arial"/>
                <a:cs typeface="Arial"/>
                <a:sym typeface="Arial"/>
              </a:defRPr>
            </a:pPr>
            <a:r>
              <a:t>Removal of data quality element information (completeness, accuracy, etc.) </a:t>
            </a:r>
          </a:p>
        </p:txBody>
      </p:sp>
      <p:pic>
        <p:nvPicPr>
          <p:cNvPr id="210" name="Image" descr="Image"/>
          <p:cNvPicPr>
            <a:picLocks noChangeAspect="1"/>
          </p:cNvPicPr>
          <p:nvPr/>
        </p:nvPicPr>
        <p:blipFill>
          <a:blip r:embed="rId3">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ISO19115-1:2014/amd.1:2018"/>
          <p:cNvSpPr txBox="1"/>
          <p:nvPr>
            <p:ph type="title"/>
          </p:nvPr>
        </p:nvSpPr>
        <p:spPr>
          <a:xfrm>
            <a:off x="1206500" y="1077359"/>
            <a:ext cx="21971000" cy="1433164"/>
          </a:xfrm>
          <a:prstGeom prst="rect">
            <a:avLst/>
          </a:prstGeom>
        </p:spPr>
        <p:txBody>
          <a:bodyPr/>
          <a:lstStyle/>
          <a:p>
            <a:pPr/>
            <a:r>
              <a:t>ISO19115-1:2014/amd.1:2018</a:t>
            </a:r>
          </a:p>
        </p:txBody>
      </p:sp>
      <p:sp>
        <p:nvSpPr>
          <p:cNvPr id="213" name="And MDWG 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And MDWG work</a:t>
            </a:r>
          </a:p>
        </p:txBody>
      </p:sp>
      <p:sp>
        <p:nvSpPr>
          <p:cNvPr id="214" name="Focus of ICSM MDWG Work…"/>
          <p:cNvSpPr txBox="1"/>
          <p:nvPr>
            <p:ph type="body" idx="1"/>
          </p:nvPr>
        </p:nvSpPr>
        <p:spPr>
          <a:prstGeom prst="rect">
            <a:avLst/>
          </a:prstGeom>
        </p:spPr>
        <p:txBody>
          <a:bodyPr/>
          <a:lstStyle/>
          <a:p>
            <a:pPr/>
            <a:r>
              <a:t>Focus of ICSM MDWG Work</a:t>
            </a:r>
          </a:p>
          <a:p>
            <a:pPr lvl="1"/>
            <a:r>
              <a:t>Small “p” profile - schema does not vary.  </a:t>
            </a:r>
          </a:p>
          <a:p>
            <a:pPr lvl="1"/>
            <a:r>
              <a:t>Additional </a:t>
            </a:r>
            <a:r>
              <a:rPr u="sng">
                <a:hlinkClick r:id="rId3" invalidUrl="" action="" tgtFrame="" tooltip="" history="1" highlightClick="0" endSnd="0"/>
              </a:rPr>
              <a:t>Guidance</a:t>
            </a:r>
            <a:r>
              <a:t> on usage</a:t>
            </a:r>
          </a:p>
          <a:p>
            <a:pPr lvl="1"/>
            <a:r>
              <a:t>ANZMet Lite V2 - the tool we will use today based on amd.1:2018</a:t>
            </a:r>
          </a:p>
          <a:p>
            <a:pPr lvl="2"/>
            <a:r>
              <a:t>incorporates changes from ISO19115-1:2014</a:t>
            </a:r>
          </a:p>
        </p:txBody>
      </p:sp>
      <p:pic>
        <p:nvPicPr>
          <p:cNvPr id="215"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ISO19115-1 amd.2-2020"/>
          <p:cNvSpPr txBox="1"/>
          <p:nvPr>
            <p:ph type="title"/>
          </p:nvPr>
        </p:nvSpPr>
        <p:spPr>
          <a:prstGeom prst="rect">
            <a:avLst/>
          </a:prstGeom>
        </p:spPr>
        <p:txBody>
          <a:bodyPr/>
          <a:lstStyle/>
          <a:p>
            <a:pPr/>
            <a:r>
              <a:t>ISO19115-1 amd.2-2020</a:t>
            </a:r>
          </a:p>
        </p:txBody>
      </p:sp>
      <p:sp>
        <p:nvSpPr>
          <p:cNvPr id="220" name="Dynamic Datum Suppor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Dynamic Datum Support</a:t>
            </a:r>
          </a:p>
        </p:txBody>
      </p:sp>
      <p:sp>
        <p:nvSpPr>
          <p:cNvPr id="221" name="To support Coordinate drift…"/>
          <p:cNvSpPr txBox="1"/>
          <p:nvPr>
            <p:ph type="body" idx="1"/>
          </p:nvPr>
        </p:nvSpPr>
        <p:spPr>
          <a:prstGeom prst="rect">
            <a:avLst/>
          </a:prstGeom>
        </p:spPr>
        <p:txBody>
          <a:bodyPr/>
          <a:lstStyle/>
          <a:p>
            <a:pPr/>
            <a:r>
              <a:t>To support Coordinate drift </a:t>
            </a:r>
          </a:p>
          <a:p>
            <a:pPr lvl="1"/>
            <a:r>
              <a:t>and deformation models</a:t>
            </a:r>
          </a:p>
          <a:p>
            <a:pPr/>
            <a:r>
              <a:t>Not yet in ISO19115-3</a:t>
            </a:r>
          </a:p>
          <a:p>
            <a:pPr lvl="1"/>
            <a:r>
              <a:t>So a cludge in editing tools</a:t>
            </a:r>
          </a:p>
          <a:p>
            <a:pPr/>
            <a:r>
              <a:t>Based on ISO19111:2019</a:t>
            </a:r>
          </a:p>
          <a:p>
            <a:pPr lvl="1"/>
            <a:r>
              <a:t>Conceptual model</a:t>
            </a:r>
          </a:p>
        </p:txBody>
      </p:sp>
      <p:pic>
        <p:nvPicPr>
          <p:cNvPr id="222" name="Image" descr="Image"/>
          <p:cNvPicPr>
            <a:picLocks noChangeAspect="1"/>
          </p:cNvPicPr>
          <p:nvPr/>
        </p:nvPicPr>
        <p:blipFill>
          <a:blip r:embed="rId3">
            <a:extLst/>
          </a:blip>
          <a:stretch>
            <a:fillRect/>
          </a:stretch>
        </p:blipFill>
        <p:spPr>
          <a:xfrm>
            <a:off x="13366798" y="1684661"/>
            <a:ext cx="10385141" cy="10346678"/>
          </a:xfrm>
          <a:prstGeom prst="rect">
            <a:avLst/>
          </a:prstGeom>
          <a:ln w="12700">
            <a:miter lim="400000"/>
          </a:ln>
        </p:spPr>
      </p:pic>
      <p:pic>
        <p:nvPicPr>
          <p:cNvPr id="223" name="Image" descr="Image"/>
          <p:cNvPicPr>
            <a:picLocks noChangeAspect="1"/>
          </p:cNvPicPr>
          <p:nvPr/>
        </p:nvPicPr>
        <p:blipFill>
          <a:blip r:embed="rId4">
            <a:extLst/>
          </a:blip>
          <a:stretch>
            <a:fillRect/>
          </a:stretch>
        </p:blipFill>
        <p:spPr>
          <a:xfrm>
            <a:off x="22473321" y="11799760"/>
            <a:ext cx="1903178" cy="190317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